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Lato"/>
      <p:regular r:id="rId19"/>
      <p:bold r:id="rId20"/>
      <p:italic r:id="rId21"/>
      <p:boldItalic r:id="rId22"/>
    </p:embeddedFont>
    <p:embeddedFont>
      <p:font typeface="News Cycle"/>
      <p:regular r:id="rId23"/>
      <p:bold r:id="rId24"/>
    </p:embeddedFont>
    <p:embeddedFont>
      <p:font typeface="Source Sans Pr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bold.fntdata"/><Relationship Id="rId22" Type="http://schemas.openxmlformats.org/officeDocument/2006/relationships/font" Target="fonts/Lato-boldItalic.fntdata"/><Relationship Id="rId21" Type="http://schemas.openxmlformats.org/officeDocument/2006/relationships/font" Target="fonts/Lato-italic.fntdata"/><Relationship Id="rId24" Type="http://schemas.openxmlformats.org/officeDocument/2006/relationships/font" Target="fonts/NewsCycle-bold.fntdata"/><Relationship Id="rId23" Type="http://schemas.openxmlformats.org/officeDocument/2006/relationships/font" Target="fonts/NewsCycl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SansPro-bold.fntdata"/><Relationship Id="rId25" Type="http://schemas.openxmlformats.org/officeDocument/2006/relationships/font" Target="fonts/SourceSansPro-regular.fntdata"/><Relationship Id="rId28" Type="http://schemas.openxmlformats.org/officeDocument/2006/relationships/font" Target="fonts/SourceSansPro-boldItalic.fntdata"/><Relationship Id="rId27" Type="http://schemas.openxmlformats.org/officeDocument/2006/relationships/font" Target="fonts/SourceSansPr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Lat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0228edf6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0228edf6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ef98ea2d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cef98ea2d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Individual testimonials from members about why they joined and their goals for getting even more engaged - videos would be a great touch as well and a way to highlight/thank/recognize really loyal or long-time supporters.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022458ac1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022458ac1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Individual testimonials from members about why they joined and their goals for getting even more engaged - videos would be a great touch as well and a way to highlight/thank/recognize really loyal or long-time supporters.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cf48ada15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cf48ada15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cef98ea2d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cef98ea2d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022458ac1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022458ac1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22458ac1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022458ac1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022458ac1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022458ac1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Source Sans Pro"/>
              <a:buChar char="●"/>
            </a:pPr>
            <a:r>
              <a:rPr lang="en" sz="1400">
                <a:latin typeface="Source Sans Pro"/>
                <a:ea typeface="Source Sans Pro"/>
                <a:cs typeface="Source Sans Pro"/>
                <a:sym typeface="Source Sans Pro"/>
              </a:rPr>
              <a:t>74% of customers consider word of mouth to be the key influencer in their purchasing decisions</a:t>
            </a:r>
            <a:endParaRPr sz="1400">
              <a:latin typeface="Source Sans Pro"/>
              <a:ea typeface="Source Sans Pro"/>
              <a:cs typeface="Source Sans Pro"/>
              <a:sym typeface="Source Sans Pro"/>
            </a:endParaRPr>
          </a:p>
          <a:p>
            <a:pPr indent="-317500" lvl="0" marL="457200" rtl="0" algn="l">
              <a:spcBef>
                <a:spcPts val="0"/>
              </a:spcBef>
              <a:spcAft>
                <a:spcPts val="0"/>
              </a:spcAft>
              <a:buSzPts val="1400"/>
              <a:buFont typeface="Source Sans Pro"/>
              <a:buChar char="●"/>
            </a:pPr>
            <a:r>
              <a:rPr lang="en" sz="1400">
                <a:latin typeface="Source Sans Pro"/>
                <a:ea typeface="Source Sans Pro"/>
                <a:cs typeface="Source Sans Pro"/>
                <a:sym typeface="Source Sans Pro"/>
              </a:rPr>
              <a:t>88% of people trust online reviews as much as recommendations from personal contacts</a:t>
            </a:r>
            <a:endParaRPr sz="1400">
              <a:latin typeface="Source Sans Pro"/>
              <a:ea typeface="Source Sans Pro"/>
              <a:cs typeface="Source Sans Pro"/>
              <a:sym typeface="Source Sans Pro"/>
            </a:endParaRPr>
          </a:p>
          <a:p>
            <a:pPr indent="-317500" lvl="0" marL="457200" rtl="0" algn="l">
              <a:spcBef>
                <a:spcPts val="0"/>
              </a:spcBef>
              <a:spcAft>
                <a:spcPts val="0"/>
              </a:spcAft>
              <a:buSzPts val="1400"/>
              <a:buFont typeface="Source Sans Pro"/>
              <a:buChar char="●"/>
            </a:pPr>
            <a:r>
              <a:rPr lang="en" sz="1400">
                <a:latin typeface="Source Sans Pro"/>
                <a:ea typeface="Source Sans Pro"/>
                <a:cs typeface="Source Sans Pro"/>
                <a:sym typeface="Source Sans Pro"/>
              </a:rPr>
              <a:t>64% of marketing executives indicated that they believe word of mouth is the most effective form of marketing - 6% say they have mastered it (2014).</a:t>
            </a:r>
            <a:endParaRPr sz="1400">
              <a:latin typeface="Source Sans Pro"/>
              <a:ea typeface="Source Sans Pro"/>
              <a:cs typeface="Source Sans Pro"/>
              <a:sym typeface="Source Sans Pr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9d405aec2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9d405aec2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ef98ea2d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cef98ea2d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22458ac1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022458ac1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0228edf61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0228edf61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3" name="Shape 53"/>
        <p:cNvGrpSpPr/>
        <p:nvPr/>
      </p:nvGrpSpPr>
      <p:grpSpPr>
        <a:xfrm>
          <a:off x="0" y="0"/>
          <a:ext cx="0" cy="0"/>
          <a:chOff x="0" y="0"/>
          <a:chExt cx="0" cy="0"/>
        </a:xfrm>
      </p:grpSpPr>
      <p:sp>
        <p:nvSpPr>
          <p:cNvPr id="54" name="Google Shape;54;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5" name="Google Shape;55;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11"/>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3"/>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4"/>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5"/>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6"/>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7"/>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8"/>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9"/>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0"/>
          <p:cNvSpPr/>
          <p:nvPr/>
        </p:nvSpPr>
        <p:spPr>
          <a:xfrm>
            <a:off x="0" y="4369475"/>
            <a:ext cx="9156300" cy="774000"/>
          </a:xfrm>
          <a:prstGeom prst="rect">
            <a:avLst/>
          </a:prstGeom>
          <a:solidFill>
            <a:srgbClr val="322A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News Cycle"/>
              <a:buNone/>
              <a:defRPr b="1" sz="2800">
                <a:solidFill>
                  <a:schemeClr val="dk1"/>
                </a:solidFill>
                <a:latin typeface="News Cycle"/>
                <a:ea typeface="News Cycle"/>
                <a:cs typeface="News Cycle"/>
                <a:sym typeface="News Cycl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1.gif"/><Relationship Id="rId5"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1.png"/><Relationship Id="rId13" Type="http://schemas.openxmlformats.org/officeDocument/2006/relationships/image" Target="../media/image9.png"/><Relationship Id="rId12"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 Id="rId15" Type="http://schemas.openxmlformats.org/officeDocument/2006/relationships/image" Target="../media/image20.png"/><Relationship Id="rId14" Type="http://schemas.openxmlformats.org/officeDocument/2006/relationships/image" Target="../media/image14.png"/><Relationship Id="rId16"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3"/>
          <p:cNvSpPr txBox="1"/>
          <p:nvPr>
            <p:ph type="ctrTitle"/>
          </p:nvPr>
        </p:nvSpPr>
        <p:spPr>
          <a:xfrm>
            <a:off x="311708" y="1386222"/>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Bridging the Gap:</a:t>
            </a:r>
            <a:br>
              <a:rPr lang="en"/>
            </a:br>
            <a:r>
              <a:rPr lang="en" sz="3200"/>
              <a:t>Meaningful Community Engagement </a:t>
            </a:r>
            <a:br>
              <a:rPr lang="en" sz="3200"/>
            </a:br>
            <a:r>
              <a:rPr lang="en" sz="3200"/>
              <a:t>through Online Platforms</a:t>
            </a:r>
            <a:endParaRPr sz="3200"/>
          </a:p>
        </p:txBody>
      </p:sp>
      <p:pic>
        <p:nvPicPr>
          <p:cNvPr id="65" name="Google Shape;65;p13"/>
          <p:cNvPicPr preferRelativeResize="0"/>
          <p:nvPr/>
        </p:nvPicPr>
        <p:blipFill>
          <a:blip r:embed="rId3">
            <a:alphaModFix/>
          </a:blip>
          <a:stretch>
            <a:fillRect/>
          </a:stretch>
        </p:blipFill>
        <p:spPr>
          <a:xfrm>
            <a:off x="7879350" y="61300"/>
            <a:ext cx="1223350" cy="1223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2"/>
          <p:cNvPicPr preferRelativeResize="0"/>
          <p:nvPr/>
        </p:nvPicPr>
        <p:blipFill>
          <a:blip r:embed="rId3">
            <a:alphaModFix/>
          </a:blip>
          <a:stretch>
            <a:fillRect/>
          </a:stretch>
        </p:blipFill>
        <p:spPr>
          <a:xfrm>
            <a:off x="7879350" y="61300"/>
            <a:ext cx="1223350" cy="1223350"/>
          </a:xfrm>
          <a:prstGeom prst="rect">
            <a:avLst/>
          </a:prstGeom>
          <a:noFill/>
          <a:ln>
            <a:noFill/>
          </a:ln>
        </p:spPr>
      </p:pic>
      <p:sp>
        <p:nvSpPr>
          <p:cNvPr id="165" name="Google Shape;165;p22"/>
          <p:cNvSpPr/>
          <p:nvPr/>
        </p:nvSpPr>
        <p:spPr>
          <a:xfrm rot="4216965">
            <a:off x="-204406" y="1176521"/>
            <a:ext cx="3336311" cy="2325707"/>
          </a:xfrm>
          <a:prstGeom prst="ellipse">
            <a:avLst/>
          </a:prstGeom>
          <a:solidFill>
            <a:srgbClr val="322A7E">
              <a:alpha val="5754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2"/>
          <p:cNvSpPr txBox="1"/>
          <p:nvPr>
            <p:ph idx="4294967295" type="ctrTitle"/>
          </p:nvPr>
        </p:nvSpPr>
        <p:spPr>
          <a:xfrm>
            <a:off x="279925" y="1086450"/>
            <a:ext cx="3256200" cy="307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Who Are Your</a:t>
            </a:r>
            <a:endParaRPr sz="3600"/>
          </a:p>
          <a:p>
            <a:pPr indent="0" lvl="0" marL="0" rtl="0" algn="l">
              <a:spcBef>
                <a:spcPts val="0"/>
              </a:spcBef>
              <a:spcAft>
                <a:spcPts val="0"/>
              </a:spcAft>
              <a:buNone/>
            </a:pPr>
            <a:r>
              <a:rPr lang="en" sz="3600"/>
              <a:t>Potential</a:t>
            </a:r>
            <a:br>
              <a:rPr lang="en" sz="3600"/>
            </a:br>
            <a:r>
              <a:rPr lang="en" sz="3600"/>
              <a:t>Ambassadors and Champions?</a:t>
            </a:r>
            <a:endParaRPr sz="3600"/>
          </a:p>
        </p:txBody>
      </p:sp>
      <p:sp>
        <p:nvSpPr>
          <p:cNvPr id="167" name="Google Shape;167;p22"/>
          <p:cNvSpPr txBox="1"/>
          <p:nvPr/>
        </p:nvSpPr>
        <p:spPr>
          <a:xfrm>
            <a:off x="3769250" y="798200"/>
            <a:ext cx="45372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Current and Former Board Members</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Volunteers</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Staff Members / Staff Leadership</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Community Members Affected by Your Work / Mission</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Long-Time Donors and Funders</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Local Elected Officials and Government</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Your Most Loyal / Engaged Social Media Followers</a:t>
            </a:r>
            <a:endParaRPr b="1" sz="1800">
              <a:solidFill>
                <a:srgbClr val="FF0000"/>
              </a:solidFill>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Mission-Aligned Celebrities, Local Personalities, Businesses, or Media Outlets</a:t>
            </a:r>
            <a:endParaRPr b="1" sz="1800">
              <a:latin typeface="News Cycle"/>
              <a:ea typeface="News Cycle"/>
              <a:cs typeface="News Cycle"/>
              <a:sym typeface="News Cycl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0" st="0"/>
                                            </p:txEl>
                                          </p:spTgt>
                                        </p:tgtEl>
                                        <p:attrNameLst>
                                          <p:attrName>style.visibility</p:attrName>
                                        </p:attrNameLst>
                                      </p:cBhvr>
                                      <p:to>
                                        <p:strVal val="visible"/>
                                      </p:to>
                                    </p:set>
                                    <p:animEffect filter="fade" transition="in">
                                      <p:cBhvr>
                                        <p:cTn dur="1000"/>
                                        <p:tgtEl>
                                          <p:spTgt spid="1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1" st="1"/>
                                            </p:txEl>
                                          </p:spTgt>
                                        </p:tgtEl>
                                        <p:attrNameLst>
                                          <p:attrName>style.visibility</p:attrName>
                                        </p:attrNameLst>
                                      </p:cBhvr>
                                      <p:to>
                                        <p:strVal val="visible"/>
                                      </p:to>
                                    </p:set>
                                    <p:animEffect filter="fade" transition="in">
                                      <p:cBhvr>
                                        <p:cTn dur="1000"/>
                                        <p:tgtEl>
                                          <p:spTgt spid="1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2" st="2"/>
                                            </p:txEl>
                                          </p:spTgt>
                                        </p:tgtEl>
                                        <p:attrNameLst>
                                          <p:attrName>style.visibility</p:attrName>
                                        </p:attrNameLst>
                                      </p:cBhvr>
                                      <p:to>
                                        <p:strVal val="visible"/>
                                      </p:to>
                                    </p:set>
                                    <p:animEffect filter="fade" transition="in">
                                      <p:cBhvr>
                                        <p:cTn dur="1000"/>
                                        <p:tgtEl>
                                          <p:spTgt spid="1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3" st="3"/>
                                            </p:txEl>
                                          </p:spTgt>
                                        </p:tgtEl>
                                        <p:attrNameLst>
                                          <p:attrName>style.visibility</p:attrName>
                                        </p:attrNameLst>
                                      </p:cBhvr>
                                      <p:to>
                                        <p:strVal val="visible"/>
                                      </p:to>
                                    </p:set>
                                    <p:animEffect filter="fade" transition="in">
                                      <p:cBhvr>
                                        <p:cTn dur="1000"/>
                                        <p:tgtEl>
                                          <p:spTgt spid="1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4" st="4"/>
                                            </p:txEl>
                                          </p:spTgt>
                                        </p:tgtEl>
                                        <p:attrNameLst>
                                          <p:attrName>style.visibility</p:attrName>
                                        </p:attrNameLst>
                                      </p:cBhvr>
                                      <p:to>
                                        <p:strVal val="visible"/>
                                      </p:to>
                                    </p:set>
                                    <p:animEffect filter="fade" transition="in">
                                      <p:cBhvr>
                                        <p:cTn dur="1000"/>
                                        <p:tgtEl>
                                          <p:spTgt spid="1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5" st="5"/>
                                            </p:txEl>
                                          </p:spTgt>
                                        </p:tgtEl>
                                        <p:attrNameLst>
                                          <p:attrName>style.visibility</p:attrName>
                                        </p:attrNameLst>
                                      </p:cBhvr>
                                      <p:to>
                                        <p:strVal val="visible"/>
                                      </p:to>
                                    </p:set>
                                    <p:animEffect filter="fade" transition="in">
                                      <p:cBhvr>
                                        <p:cTn dur="1000"/>
                                        <p:tgtEl>
                                          <p:spTgt spid="1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6" st="6"/>
                                            </p:txEl>
                                          </p:spTgt>
                                        </p:tgtEl>
                                        <p:attrNameLst>
                                          <p:attrName>style.visibility</p:attrName>
                                        </p:attrNameLst>
                                      </p:cBhvr>
                                      <p:to>
                                        <p:strVal val="visible"/>
                                      </p:to>
                                    </p:set>
                                    <p:animEffect filter="fade" transition="in">
                                      <p:cBhvr>
                                        <p:cTn dur="1000"/>
                                        <p:tgtEl>
                                          <p:spTgt spid="16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7" st="7"/>
                                            </p:txEl>
                                          </p:spTgt>
                                        </p:tgtEl>
                                        <p:attrNameLst>
                                          <p:attrName>style.visibility</p:attrName>
                                        </p:attrNameLst>
                                      </p:cBhvr>
                                      <p:to>
                                        <p:strVal val="visible"/>
                                      </p:to>
                                    </p:set>
                                    <p:animEffect filter="fade" transition="in">
                                      <p:cBhvr>
                                        <p:cTn dur="1000"/>
                                        <p:tgtEl>
                                          <p:spTgt spid="167">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idx="1" type="body"/>
          </p:nvPr>
        </p:nvSpPr>
        <p:spPr>
          <a:xfrm>
            <a:off x="311700" y="4411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Experimentation is Good: Failure = Learning</a:t>
            </a:r>
            <a:endParaRPr>
              <a:solidFill>
                <a:srgbClr val="FFFFFF"/>
              </a:solidFill>
            </a:endParaRPr>
          </a:p>
        </p:txBody>
      </p:sp>
      <p:pic>
        <p:nvPicPr>
          <p:cNvPr id="173" name="Google Shape;173;p23"/>
          <p:cNvPicPr preferRelativeResize="0"/>
          <p:nvPr/>
        </p:nvPicPr>
        <p:blipFill>
          <a:blip r:embed="rId3">
            <a:alphaModFix/>
          </a:blip>
          <a:stretch>
            <a:fillRect/>
          </a:stretch>
        </p:blipFill>
        <p:spPr>
          <a:xfrm>
            <a:off x="7879350" y="61300"/>
            <a:ext cx="1223350" cy="1223350"/>
          </a:xfrm>
          <a:prstGeom prst="rect">
            <a:avLst/>
          </a:prstGeom>
          <a:noFill/>
          <a:ln>
            <a:noFill/>
          </a:ln>
        </p:spPr>
      </p:pic>
      <p:sp>
        <p:nvSpPr>
          <p:cNvPr id="174" name="Google Shape;174;p23"/>
          <p:cNvSpPr txBox="1"/>
          <p:nvPr/>
        </p:nvSpPr>
        <p:spPr>
          <a:xfrm>
            <a:off x="4471725" y="398900"/>
            <a:ext cx="3135000" cy="2493600"/>
          </a:xfrm>
          <a:prstGeom prst="rect">
            <a:avLst/>
          </a:prstGeom>
          <a:solidFill>
            <a:schemeClr val="lt2"/>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Lato"/>
                <a:ea typeface="Lato"/>
                <a:cs typeface="Lato"/>
                <a:sym typeface="Lato"/>
              </a:rPr>
              <a:t>“One area where I think we are especially distinctive is failure. I believe we are the best place in the world to fail (we have plenty of practice!), and failure and invention are inseparable twins. To invent you have to experiment, and if you know in advance that it's going to work, it's not an experiment.”</a:t>
            </a:r>
            <a:endParaRPr b="1" sz="1500">
              <a:latin typeface="Lato"/>
              <a:ea typeface="Lato"/>
              <a:cs typeface="Lato"/>
              <a:sym typeface="Lato"/>
            </a:endParaRPr>
          </a:p>
        </p:txBody>
      </p:sp>
      <p:pic>
        <p:nvPicPr>
          <p:cNvPr id="175" name="Google Shape;175;p23"/>
          <p:cNvPicPr preferRelativeResize="0"/>
          <p:nvPr/>
        </p:nvPicPr>
        <p:blipFill>
          <a:blip r:embed="rId4">
            <a:alphaModFix/>
          </a:blip>
          <a:stretch>
            <a:fillRect/>
          </a:stretch>
        </p:blipFill>
        <p:spPr>
          <a:xfrm>
            <a:off x="1019475" y="566825"/>
            <a:ext cx="2887401" cy="3601301"/>
          </a:xfrm>
          <a:prstGeom prst="rect">
            <a:avLst/>
          </a:prstGeom>
          <a:noFill/>
          <a:ln cap="flat" cmpd="sng" w="28575">
            <a:solidFill>
              <a:schemeClr val="dk1"/>
            </a:solidFill>
            <a:prstDash val="solid"/>
            <a:round/>
            <a:headEnd len="sm" w="sm" type="none"/>
            <a:tailEnd len="sm" w="sm" type="none"/>
          </a:ln>
        </p:spPr>
      </p:pic>
      <p:pic>
        <p:nvPicPr>
          <p:cNvPr id="176" name="Google Shape;176;p23"/>
          <p:cNvPicPr preferRelativeResize="0"/>
          <p:nvPr/>
        </p:nvPicPr>
        <p:blipFill>
          <a:blip r:embed="rId5">
            <a:alphaModFix/>
          </a:blip>
          <a:stretch>
            <a:fillRect/>
          </a:stretch>
        </p:blipFill>
        <p:spPr>
          <a:xfrm>
            <a:off x="5544949" y="3004925"/>
            <a:ext cx="988550" cy="1032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txBox="1"/>
          <p:nvPr>
            <p:ph idx="1" type="body"/>
          </p:nvPr>
        </p:nvSpPr>
        <p:spPr>
          <a:xfrm>
            <a:off x="311700" y="4411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Final Questions or Requests for Resources</a:t>
            </a:r>
            <a:endParaRPr>
              <a:solidFill>
                <a:srgbClr val="FFFFFF"/>
              </a:solidFill>
            </a:endParaRPr>
          </a:p>
        </p:txBody>
      </p:sp>
      <p:pic>
        <p:nvPicPr>
          <p:cNvPr id="182" name="Google Shape;182;p24"/>
          <p:cNvPicPr preferRelativeResize="0"/>
          <p:nvPr/>
        </p:nvPicPr>
        <p:blipFill>
          <a:blip r:embed="rId3">
            <a:alphaModFix/>
          </a:blip>
          <a:stretch>
            <a:fillRect/>
          </a:stretch>
        </p:blipFill>
        <p:spPr>
          <a:xfrm>
            <a:off x="7879350" y="61300"/>
            <a:ext cx="1223350" cy="1223350"/>
          </a:xfrm>
          <a:prstGeom prst="rect">
            <a:avLst/>
          </a:prstGeom>
          <a:noFill/>
          <a:ln>
            <a:noFill/>
          </a:ln>
        </p:spPr>
      </p:pic>
      <p:pic>
        <p:nvPicPr>
          <p:cNvPr id="183" name="Google Shape;183;p24"/>
          <p:cNvPicPr preferRelativeResize="0"/>
          <p:nvPr/>
        </p:nvPicPr>
        <p:blipFill>
          <a:blip r:embed="rId4">
            <a:alphaModFix/>
          </a:blip>
          <a:stretch>
            <a:fillRect/>
          </a:stretch>
        </p:blipFill>
        <p:spPr>
          <a:xfrm>
            <a:off x="355350" y="719225"/>
            <a:ext cx="5638450" cy="3171625"/>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5"/>
          <p:cNvPicPr preferRelativeResize="0"/>
          <p:nvPr/>
        </p:nvPicPr>
        <p:blipFill>
          <a:blip r:embed="rId3">
            <a:alphaModFix/>
          </a:blip>
          <a:stretch>
            <a:fillRect/>
          </a:stretch>
        </p:blipFill>
        <p:spPr>
          <a:xfrm>
            <a:off x="116975" y="124000"/>
            <a:ext cx="8629525" cy="3982850"/>
          </a:xfrm>
          <a:prstGeom prst="rect">
            <a:avLst/>
          </a:prstGeom>
          <a:noFill/>
          <a:ln>
            <a:noFill/>
          </a:ln>
        </p:spPr>
      </p:pic>
      <p:pic>
        <p:nvPicPr>
          <p:cNvPr id="189" name="Google Shape;189;p25"/>
          <p:cNvPicPr preferRelativeResize="0"/>
          <p:nvPr/>
        </p:nvPicPr>
        <p:blipFill>
          <a:blip r:embed="rId4">
            <a:alphaModFix/>
          </a:blip>
          <a:stretch>
            <a:fillRect/>
          </a:stretch>
        </p:blipFill>
        <p:spPr>
          <a:xfrm>
            <a:off x="7879350" y="61300"/>
            <a:ext cx="1223350" cy="1223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idx="1" type="body"/>
          </p:nvPr>
        </p:nvSpPr>
        <p:spPr>
          <a:xfrm>
            <a:off x="311700" y="4411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Measures of Engagement Have Changed</a:t>
            </a:r>
            <a:endParaRPr>
              <a:solidFill>
                <a:srgbClr val="FFFFFF"/>
              </a:solidFill>
            </a:endParaRPr>
          </a:p>
        </p:txBody>
      </p:sp>
      <p:pic>
        <p:nvPicPr>
          <p:cNvPr id="71" name="Google Shape;71;p14"/>
          <p:cNvPicPr preferRelativeResize="0"/>
          <p:nvPr/>
        </p:nvPicPr>
        <p:blipFill>
          <a:blip r:embed="rId3">
            <a:alphaModFix/>
          </a:blip>
          <a:stretch>
            <a:fillRect/>
          </a:stretch>
        </p:blipFill>
        <p:spPr>
          <a:xfrm>
            <a:off x="7879350" y="61300"/>
            <a:ext cx="1223350" cy="1223350"/>
          </a:xfrm>
          <a:prstGeom prst="rect">
            <a:avLst/>
          </a:prstGeom>
          <a:noFill/>
          <a:ln>
            <a:noFill/>
          </a:ln>
        </p:spPr>
      </p:pic>
      <p:sp>
        <p:nvSpPr>
          <p:cNvPr id="72" name="Google Shape;72;p14"/>
          <p:cNvSpPr txBox="1"/>
          <p:nvPr/>
        </p:nvSpPr>
        <p:spPr>
          <a:xfrm>
            <a:off x="56325" y="61300"/>
            <a:ext cx="4398300" cy="4371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2200">
                <a:latin typeface="News Cycle"/>
                <a:ea typeface="News Cycle"/>
                <a:cs typeface="News Cycle"/>
                <a:sym typeface="News Cycle"/>
              </a:rPr>
              <a:t>Before COVID-19 with in-person engagement and programming, developing measures to track successful engagement was a bit simpler:</a:t>
            </a:r>
            <a:endParaRPr b="1" sz="2200">
              <a:latin typeface="News Cycle"/>
              <a:ea typeface="News Cycle"/>
              <a:cs typeface="News Cycle"/>
              <a:sym typeface="News Cycle"/>
            </a:endParaRPr>
          </a:p>
          <a:p>
            <a:pPr indent="-342900" lvl="0" marL="914400" rtl="0" algn="l">
              <a:spcBef>
                <a:spcPts val="0"/>
              </a:spcBef>
              <a:spcAft>
                <a:spcPts val="0"/>
              </a:spcAft>
              <a:buSzPts val="1800"/>
              <a:buFont typeface="News Cycle"/>
              <a:buChar char="●"/>
            </a:pPr>
            <a:r>
              <a:rPr b="1" i="1" lang="en" sz="1800">
                <a:latin typeface="News Cycle"/>
                <a:ea typeface="News Cycle"/>
                <a:cs typeface="News Cycle"/>
                <a:sym typeface="News Cycle"/>
              </a:rPr>
              <a:t>How many people bought tickets or registered for our event?</a:t>
            </a:r>
            <a:endParaRPr b="1" i="1" sz="1800">
              <a:latin typeface="News Cycle"/>
              <a:ea typeface="News Cycle"/>
              <a:cs typeface="News Cycle"/>
              <a:sym typeface="News Cycle"/>
            </a:endParaRPr>
          </a:p>
          <a:p>
            <a:pPr indent="-342900" lvl="0" marL="914400" rtl="0" algn="l">
              <a:spcBef>
                <a:spcPts val="0"/>
              </a:spcBef>
              <a:spcAft>
                <a:spcPts val="0"/>
              </a:spcAft>
              <a:buSzPts val="1800"/>
              <a:buFont typeface="News Cycle"/>
              <a:buChar char="●"/>
            </a:pPr>
            <a:r>
              <a:rPr b="1" i="1" lang="en" sz="1800">
                <a:latin typeface="News Cycle"/>
                <a:ea typeface="News Cycle"/>
                <a:cs typeface="News Cycle"/>
                <a:sym typeface="News Cycle"/>
              </a:rPr>
              <a:t>How many volunteers have we recruited/trained?</a:t>
            </a:r>
            <a:endParaRPr b="1" i="1" sz="1800">
              <a:latin typeface="News Cycle"/>
              <a:ea typeface="News Cycle"/>
              <a:cs typeface="News Cycle"/>
              <a:sym typeface="News Cycle"/>
            </a:endParaRPr>
          </a:p>
          <a:p>
            <a:pPr indent="-342900" lvl="0" marL="914400" rtl="0" algn="l">
              <a:spcBef>
                <a:spcPts val="0"/>
              </a:spcBef>
              <a:spcAft>
                <a:spcPts val="0"/>
              </a:spcAft>
              <a:buSzPts val="1800"/>
              <a:buFont typeface="News Cycle"/>
              <a:buChar char="●"/>
            </a:pPr>
            <a:r>
              <a:rPr b="1" i="1" lang="en" sz="1800">
                <a:latin typeface="News Cycle"/>
                <a:ea typeface="News Cycle"/>
                <a:cs typeface="News Cycle"/>
                <a:sym typeface="News Cycle"/>
              </a:rPr>
              <a:t>How many youth participants attended our programming?</a:t>
            </a:r>
            <a:endParaRPr b="1" i="1" sz="1800">
              <a:latin typeface="News Cycle"/>
              <a:ea typeface="News Cycle"/>
              <a:cs typeface="News Cycle"/>
              <a:sym typeface="News Cycle"/>
            </a:endParaRPr>
          </a:p>
          <a:p>
            <a:pPr indent="-342900" lvl="0" marL="914400" rtl="0" algn="l">
              <a:spcBef>
                <a:spcPts val="0"/>
              </a:spcBef>
              <a:spcAft>
                <a:spcPts val="0"/>
              </a:spcAft>
              <a:buSzPts val="1800"/>
              <a:buFont typeface="News Cycle"/>
              <a:buChar char="●"/>
            </a:pPr>
            <a:r>
              <a:rPr b="1" i="1" lang="en" sz="1800">
                <a:latin typeface="News Cycle"/>
                <a:ea typeface="News Cycle"/>
                <a:cs typeface="News Cycle"/>
                <a:sym typeface="News Cycle"/>
              </a:rPr>
              <a:t>What outcomes did we see from our programming or what is our pre- and post-program survey data?</a:t>
            </a:r>
            <a:endParaRPr b="1" i="1" sz="1800">
              <a:latin typeface="News Cycle"/>
              <a:ea typeface="News Cycle"/>
              <a:cs typeface="News Cycle"/>
              <a:sym typeface="News Cycle"/>
            </a:endParaRPr>
          </a:p>
        </p:txBody>
      </p:sp>
      <p:pic>
        <p:nvPicPr>
          <p:cNvPr id="73" name="Google Shape;73;p14"/>
          <p:cNvPicPr preferRelativeResize="0"/>
          <p:nvPr/>
        </p:nvPicPr>
        <p:blipFill>
          <a:blip r:embed="rId4">
            <a:alphaModFix/>
          </a:blip>
          <a:stretch>
            <a:fillRect/>
          </a:stretch>
        </p:blipFill>
        <p:spPr>
          <a:xfrm>
            <a:off x="4649925" y="1538300"/>
            <a:ext cx="4082426" cy="1884200"/>
          </a:xfrm>
          <a:prstGeom prst="rect">
            <a:avLst/>
          </a:prstGeom>
          <a:noFill/>
          <a:ln cap="flat" cmpd="sng" w="2857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animEffect filter="fade" transition="in">
                                      <p:cBhvr>
                                        <p:cTn dur="1000"/>
                                        <p:tgtEl>
                                          <p:spTgt spid="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animEffect filter="fade" transition="in">
                                      <p:cBhvr>
                                        <p:cTn dur="1000"/>
                                        <p:tgtEl>
                                          <p:spTgt spid="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animEffect filter="fade" transition="in">
                                      <p:cBhvr>
                                        <p:cTn dur="1000"/>
                                        <p:tgtEl>
                                          <p:spTgt spid="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animEffect filter="fade" transition="in">
                                      <p:cBhvr>
                                        <p:cTn dur="1000"/>
                                        <p:tgtEl>
                                          <p:spTgt spid="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4" st="4"/>
                                            </p:txEl>
                                          </p:spTgt>
                                        </p:tgtEl>
                                        <p:attrNameLst>
                                          <p:attrName>style.visibility</p:attrName>
                                        </p:attrNameLst>
                                      </p:cBhvr>
                                      <p:to>
                                        <p:strVal val="visible"/>
                                      </p:to>
                                    </p:set>
                                    <p:animEffect filter="fade" transition="in">
                                      <p:cBhvr>
                                        <p:cTn dur="1000"/>
                                        <p:tgtEl>
                                          <p:spTgt spid="72">
                                            <p:txEl>
                                              <p:pRg end="4" st="4"/>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idx="1" type="body"/>
          </p:nvPr>
        </p:nvSpPr>
        <p:spPr>
          <a:xfrm>
            <a:off x="311700" y="4411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Online Engagement is Becoming the “New Normal”</a:t>
            </a:r>
            <a:endParaRPr>
              <a:solidFill>
                <a:srgbClr val="FFFFFF"/>
              </a:solidFill>
            </a:endParaRPr>
          </a:p>
        </p:txBody>
      </p:sp>
      <p:pic>
        <p:nvPicPr>
          <p:cNvPr id="79" name="Google Shape;79;p15"/>
          <p:cNvPicPr preferRelativeResize="0"/>
          <p:nvPr/>
        </p:nvPicPr>
        <p:blipFill>
          <a:blip r:embed="rId3">
            <a:alphaModFix/>
          </a:blip>
          <a:stretch>
            <a:fillRect/>
          </a:stretch>
        </p:blipFill>
        <p:spPr>
          <a:xfrm>
            <a:off x="7879350" y="61300"/>
            <a:ext cx="1223350" cy="1223350"/>
          </a:xfrm>
          <a:prstGeom prst="rect">
            <a:avLst/>
          </a:prstGeom>
          <a:noFill/>
          <a:ln>
            <a:noFill/>
          </a:ln>
        </p:spPr>
      </p:pic>
      <p:sp>
        <p:nvSpPr>
          <p:cNvPr id="80" name="Google Shape;80;p15"/>
          <p:cNvSpPr/>
          <p:nvPr/>
        </p:nvSpPr>
        <p:spPr>
          <a:xfrm>
            <a:off x="200300" y="208300"/>
            <a:ext cx="1562400" cy="1482300"/>
          </a:xfrm>
          <a:prstGeom prst="ellipse">
            <a:avLst/>
          </a:prstGeom>
          <a:solidFill>
            <a:srgbClr val="322A7E">
              <a:alpha val="5754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txBox="1"/>
          <p:nvPr>
            <p:ph idx="4294967295" type="ctrTitle"/>
          </p:nvPr>
        </p:nvSpPr>
        <p:spPr>
          <a:xfrm>
            <a:off x="369800" y="716500"/>
            <a:ext cx="1223400" cy="46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Phase 1</a:t>
            </a:r>
            <a:endParaRPr sz="2400"/>
          </a:p>
        </p:txBody>
      </p:sp>
      <p:sp>
        <p:nvSpPr>
          <p:cNvPr id="82" name="Google Shape;82;p15"/>
          <p:cNvSpPr/>
          <p:nvPr/>
        </p:nvSpPr>
        <p:spPr>
          <a:xfrm>
            <a:off x="1402225" y="2475775"/>
            <a:ext cx="1562400" cy="1482300"/>
          </a:xfrm>
          <a:prstGeom prst="ellipse">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txBox="1"/>
          <p:nvPr>
            <p:ph idx="4294967295" type="ctrTitle"/>
          </p:nvPr>
        </p:nvSpPr>
        <p:spPr>
          <a:xfrm>
            <a:off x="1571725" y="2983975"/>
            <a:ext cx="1223400" cy="46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Phase 2</a:t>
            </a:r>
            <a:endParaRPr sz="2400"/>
          </a:p>
        </p:txBody>
      </p:sp>
      <p:sp>
        <p:nvSpPr>
          <p:cNvPr id="84" name="Google Shape;84;p15"/>
          <p:cNvSpPr/>
          <p:nvPr/>
        </p:nvSpPr>
        <p:spPr>
          <a:xfrm>
            <a:off x="3870000" y="208300"/>
            <a:ext cx="1562400" cy="1482300"/>
          </a:xfrm>
          <a:prstGeom prst="ellipse">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txBox="1"/>
          <p:nvPr>
            <p:ph idx="4294967295" type="ctrTitle"/>
          </p:nvPr>
        </p:nvSpPr>
        <p:spPr>
          <a:xfrm>
            <a:off x="4039500" y="716500"/>
            <a:ext cx="1223400" cy="46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Phase 3</a:t>
            </a:r>
            <a:endParaRPr sz="2400"/>
          </a:p>
        </p:txBody>
      </p:sp>
      <p:sp>
        <p:nvSpPr>
          <p:cNvPr id="86" name="Google Shape;86;p15"/>
          <p:cNvSpPr/>
          <p:nvPr/>
        </p:nvSpPr>
        <p:spPr>
          <a:xfrm>
            <a:off x="5015850" y="2475775"/>
            <a:ext cx="1562400" cy="14823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ph idx="4294967295" type="ctrTitle"/>
          </p:nvPr>
        </p:nvSpPr>
        <p:spPr>
          <a:xfrm>
            <a:off x="5185350" y="2983975"/>
            <a:ext cx="1223400" cy="46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Phase 4</a:t>
            </a:r>
            <a:endParaRPr sz="2400"/>
          </a:p>
        </p:txBody>
      </p:sp>
      <p:sp>
        <p:nvSpPr>
          <p:cNvPr id="88" name="Google Shape;88;p15"/>
          <p:cNvSpPr txBox="1"/>
          <p:nvPr/>
        </p:nvSpPr>
        <p:spPr>
          <a:xfrm>
            <a:off x="1466150" y="164500"/>
            <a:ext cx="2287500" cy="1477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latin typeface="News Cycle"/>
                <a:ea typeface="News Cycle"/>
                <a:cs typeface="News Cycle"/>
                <a:sym typeface="News Cycle"/>
              </a:rPr>
              <a:t>In person engagement is the only real way to connect; no websites, social media networks, or digital engagement is available.</a:t>
            </a:r>
            <a:endParaRPr b="1">
              <a:latin typeface="News Cycle"/>
              <a:ea typeface="News Cycle"/>
              <a:cs typeface="News Cycle"/>
              <a:sym typeface="News Cycle"/>
            </a:endParaRPr>
          </a:p>
        </p:txBody>
      </p:sp>
      <p:sp>
        <p:nvSpPr>
          <p:cNvPr id="89" name="Google Shape;89;p15"/>
          <p:cNvSpPr txBox="1"/>
          <p:nvPr/>
        </p:nvSpPr>
        <p:spPr>
          <a:xfrm>
            <a:off x="2563950" y="2478175"/>
            <a:ext cx="23712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latin typeface="News Cycle"/>
                <a:ea typeface="News Cycle"/>
                <a:cs typeface="News Cycle"/>
                <a:sym typeface="News Cycle"/>
              </a:rPr>
              <a:t>Websites and email start to become widespread for content.  Still no widely used ways of digital engagement and community building for nonprofits and businesses.</a:t>
            </a:r>
            <a:endParaRPr b="1">
              <a:latin typeface="News Cycle"/>
              <a:ea typeface="News Cycle"/>
              <a:cs typeface="News Cycle"/>
              <a:sym typeface="News Cycle"/>
            </a:endParaRPr>
          </a:p>
        </p:txBody>
      </p:sp>
      <p:sp>
        <p:nvSpPr>
          <p:cNvPr id="90" name="Google Shape;90;p15"/>
          <p:cNvSpPr txBox="1"/>
          <p:nvPr/>
        </p:nvSpPr>
        <p:spPr>
          <a:xfrm>
            <a:off x="5015850" y="210700"/>
            <a:ext cx="2731500" cy="1693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latin typeface="News Cycle"/>
                <a:ea typeface="News Cycle"/>
                <a:cs typeface="News Cycle"/>
                <a:sym typeface="News Cycle"/>
              </a:rPr>
              <a:t>Smartphones and social media rise in popularity.  Websites, email marketing, and social media provide a new avenue for digital engagement (sales, fundraising, content delivery)</a:t>
            </a:r>
            <a:endParaRPr b="1">
              <a:latin typeface="News Cycle"/>
              <a:ea typeface="News Cycle"/>
              <a:cs typeface="News Cycle"/>
              <a:sym typeface="News Cycle"/>
            </a:endParaRPr>
          </a:p>
        </p:txBody>
      </p:sp>
      <p:sp>
        <p:nvSpPr>
          <p:cNvPr id="91" name="Google Shape;91;p15"/>
          <p:cNvSpPr txBox="1"/>
          <p:nvPr/>
        </p:nvSpPr>
        <p:spPr>
          <a:xfrm>
            <a:off x="6193600" y="2478175"/>
            <a:ext cx="2287500" cy="1908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latin typeface="News Cycle"/>
                <a:ea typeface="News Cycle"/>
                <a:cs typeface="News Cycle"/>
                <a:sym typeface="News Cycle"/>
              </a:rPr>
              <a:t>Digital engagement is critical and in some cases, more important in developing relationships than in-person contact</a:t>
            </a:r>
            <a:r>
              <a:rPr b="1" lang="en">
                <a:latin typeface="News Cycle"/>
                <a:ea typeface="News Cycle"/>
                <a:cs typeface="News Cycle"/>
                <a:sym typeface="News Cycle"/>
              </a:rPr>
              <a:t>.  COVID-19 has accelerated this trend.</a:t>
            </a:r>
            <a:endParaRPr b="1">
              <a:latin typeface="News Cycle"/>
              <a:ea typeface="News Cycle"/>
              <a:cs typeface="News Cycle"/>
              <a:sym typeface="News Cycle"/>
            </a:endParaRPr>
          </a:p>
        </p:txBody>
      </p:sp>
      <p:cxnSp>
        <p:nvCxnSpPr>
          <p:cNvPr id="92" name="Google Shape;92;p15"/>
          <p:cNvCxnSpPr/>
          <p:nvPr/>
        </p:nvCxnSpPr>
        <p:spPr>
          <a:xfrm>
            <a:off x="1514200" y="1738525"/>
            <a:ext cx="320400" cy="665100"/>
          </a:xfrm>
          <a:prstGeom prst="straightConnector1">
            <a:avLst/>
          </a:prstGeom>
          <a:noFill/>
          <a:ln cap="flat" cmpd="sng" w="38100">
            <a:solidFill>
              <a:schemeClr val="dk1"/>
            </a:solidFill>
            <a:prstDash val="solid"/>
            <a:round/>
            <a:headEnd len="med" w="med" type="none"/>
            <a:tailEnd len="med" w="med" type="triangle"/>
          </a:ln>
        </p:spPr>
      </p:cxnSp>
      <p:cxnSp>
        <p:nvCxnSpPr>
          <p:cNvPr id="93" name="Google Shape;93;p15"/>
          <p:cNvCxnSpPr/>
          <p:nvPr/>
        </p:nvCxnSpPr>
        <p:spPr>
          <a:xfrm flipH="1" rot="10800000">
            <a:off x="3621275" y="1738400"/>
            <a:ext cx="360600" cy="448800"/>
          </a:xfrm>
          <a:prstGeom prst="straightConnector1">
            <a:avLst/>
          </a:prstGeom>
          <a:noFill/>
          <a:ln cap="flat" cmpd="sng" w="38100">
            <a:solidFill>
              <a:schemeClr val="dk1"/>
            </a:solidFill>
            <a:prstDash val="solid"/>
            <a:round/>
            <a:headEnd len="med" w="med" type="none"/>
            <a:tailEnd len="med" w="med" type="triangle"/>
          </a:ln>
        </p:spPr>
      </p:cxnSp>
      <p:cxnSp>
        <p:nvCxnSpPr>
          <p:cNvPr id="94" name="Google Shape;94;p15"/>
          <p:cNvCxnSpPr/>
          <p:nvPr/>
        </p:nvCxnSpPr>
        <p:spPr>
          <a:xfrm>
            <a:off x="5055375" y="1810650"/>
            <a:ext cx="384600" cy="6090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par>
                                <p:cTn fill="hold" nodeType="with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6"/>
          <p:cNvSpPr txBox="1"/>
          <p:nvPr>
            <p:ph idx="1" type="body"/>
          </p:nvPr>
        </p:nvSpPr>
        <p:spPr>
          <a:xfrm>
            <a:off x="311700" y="4411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New Work Trends and Generational Shifts to Online &amp; Digital Engagement</a:t>
            </a:r>
            <a:endParaRPr>
              <a:solidFill>
                <a:srgbClr val="FFFFFF"/>
              </a:solidFill>
            </a:endParaRPr>
          </a:p>
        </p:txBody>
      </p:sp>
      <p:pic>
        <p:nvPicPr>
          <p:cNvPr id="100" name="Google Shape;100;p16"/>
          <p:cNvPicPr preferRelativeResize="0"/>
          <p:nvPr/>
        </p:nvPicPr>
        <p:blipFill>
          <a:blip r:embed="rId3">
            <a:alphaModFix/>
          </a:blip>
          <a:stretch>
            <a:fillRect/>
          </a:stretch>
        </p:blipFill>
        <p:spPr>
          <a:xfrm>
            <a:off x="7879350" y="61300"/>
            <a:ext cx="1223350" cy="1223350"/>
          </a:xfrm>
          <a:prstGeom prst="rect">
            <a:avLst/>
          </a:prstGeom>
          <a:noFill/>
          <a:ln>
            <a:noFill/>
          </a:ln>
        </p:spPr>
      </p:pic>
      <p:pic>
        <p:nvPicPr>
          <p:cNvPr id="101" name="Google Shape;101;p16"/>
          <p:cNvPicPr preferRelativeResize="0"/>
          <p:nvPr/>
        </p:nvPicPr>
        <p:blipFill>
          <a:blip r:embed="rId4">
            <a:alphaModFix/>
          </a:blip>
          <a:stretch>
            <a:fillRect/>
          </a:stretch>
        </p:blipFill>
        <p:spPr>
          <a:xfrm>
            <a:off x="3869675" y="813175"/>
            <a:ext cx="4045900" cy="2022950"/>
          </a:xfrm>
          <a:prstGeom prst="rect">
            <a:avLst/>
          </a:prstGeom>
          <a:noFill/>
          <a:ln cap="flat" cmpd="sng" w="19050">
            <a:solidFill>
              <a:schemeClr val="accent4"/>
            </a:solidFill>
            <a:prstDash val="solid"/>
            <a:round/>
            <a:headEnd len="sm" w="sm" type="none"/>
            <a:tailEnd len="sm" w="sm" type="none"/>
          </a:ln>
        </p:spPr>
      </p:pic>
      <p:pic>
        <p:nvPicPr>
          <p:cNvPr id="102" name="Google Shape;102;p16"/>
          <p:cNvPicPr preferRelativeResize="0"/>
          <p:nvPr/>
        </p:nvPicPr>
        <p:blipFill>
          <a:blip r:embed="rId5">
            <a:alphaModFix/>
          </a:blip>
          <a:stretch>
            <a:fillRect/>
          </a:stretch>
        </p:blipFill>
        <p:spPr>
          <a:xfrm>
            <a:off x="311700" y="293375"/>
            <a:ext cx="3749300" cy="1874650"/>
          </a:xfrm>
          <a:prstGeom prst="rect">
            <a:avLst/>
          </a:prstGeom>
          <a:noFill/>
          <a:ln cap="flat" cmpd="sng" w="19050">
            <a:solidFill>
              <a:schemeClr val="accent5"/>
            </a:solidFill>
            <a:prstDash val="solid"/>
            <a:round/>
            <a:headEnd len="sm" w="sm" type="none"/>
            <a:tailEnd len="sm" w="sm" type="none"/>
          </a:ln>
        </p:spPr>
      </p:pic>
      <p:sp>
        <p:nvSpPr>
          <p:cNvPr id="103" name="Google Shape;103;p16"/>
          <p:cNvSpPr txBox="1"/>
          <p:nvPr/>
        </p:nvSpPr>
        <p:spPr>
          <a:xfrm>
            <a:off x="269850" y="3108525"/>
            <a:ext cx="8604300" cy="1262100"/>
          </a:xfrm>
          <a:prstGeom prst="rect">
            <a:avLst/>
          </a:prstGeom>
          <a:noFill/>
          <a:ln>
            <a:noFill/>
          </a:ln>
        </p:spPr>
        <p:txBody>
          <a:bodyPr anchorCtr="0" anchor="t" bIns="91425" lIns="91425" spcFirstLastPara="1" rIns="91425" wrap="square" tIns="91425">
            <a:spAutoFit/>
          </a:bodyPr>
          <a:lstStyle/>
          <a:p>
            <a:pPr indent="-317500" lvl="0" marL="914400" rtl="0" algn="l">
              <a:spcBef>
                <a:spcPts val="0"/>
              </a:spcBef>
              <a:spcAft>
                <a:spcPts val="0"/>
              </a:spcAft>
              <a:buSzPts val="1400"/>
              <a:buFont typeface="News Cycle"/>
              <a:buChar char="●"/>
            </a:pPr>
            <a:r>
              <a:rPr b="1" i="1" lang="en">
                <a:latin typeface="News Cycle"/>
                <a:ea typeface="News Cycle"/>
                <a:cs typeface="News Cycle"/>
                <a:sym typeface="News Cycle"/>
              </a:rPr>
              <a:t>Full remote and/or flex working arrangements will likely continue to be popular and common.</a:t>
            </a:r>
            <a:endParaRPr b="1" i="1">
              <a:latin typeface="News Cycle"/>
              <a:ea typeface="News Cycle"/>
              <a:cs typeface="News Cycle"/>
              <a:sym typeface="News Cycle"/>
            </a:endParaRPr>
          </a:p>
          <a:p>
            <a:pPr indent="-317500" lvl="0" marL="914400" rtl="0" algn="l">
              <a:spcBef>
                <a:spcPts val="0"/>
              </a:spcBef>
              <a:spcAft>
                <a:spcPts val="0"/>
              </a:spcAft>
              <a:buSzPts val="1400"/>
              <a:buFont typeface="News Cycle"/>
              <a:buChar char="●"/>
            </a:pPr>
            <a:r>
              <a:rPr b="1" i="1" lang="en">
                <a:latin typeface="News Cycle"/>
                <a:ea typeface="News Cycle"/>
                <a:cs typeface="News Cycle"/>
                <a:sym typeface="News Cycle"/>
              </a:rPr>
              <a:t>Generational shifts and expectations will continue to drive trends for increased online and digital engagement opportunities (Gen X and Xennials*, Millennials**, Gen Y, Gen Z*, Gen A**)</a:t>
            </a:r>
            <a:endParaRPr b="1" i="1">
              <a:latin typeface="News Cycle"/>
              <a:ea typeface="News Cycle"/>
              <a:cs typeface="News Cycle"/>
              <a:sym typeface="News Cycle"/>
            </a:endParaRPr>
          </a:p>
          <a:p>
            <a:pPr indent="-317500" lvl="0" marL="914400" rtl="0" algn="l">
              <a:spcBef>
                <a:spcPts val="0"/>
              </a:spcBef>
              <a:spcAft>
                <a:spcPts val="0"/>
              </a:spcAft>
              <a:buSzPts val="1400"/>
              <a:buFont typeface="News Cycle"/>
              <a:buChar char="●"/>
            </a:pPr>
            <a:r>
              <a:rPr b="1" i="1" lang="en">
                <a:latin typeface="News Cycle"/>
                <a:ea typeface="News Cycle"/>
                <a:cs typeface="News Cycle"/>
                <a:sym typeface="News Cycle"/>
              </a:rPr>
              <a:t>By definition, online and digital engagement gives you the opportunity to reach a larger potential audience</a:t>
            </a:r>
            <a:endParaRPr b="1" i="1">
              <a:latin typeface="News Cycle"/>
              <a:ea typeface="News Cycle"/>
              <a:cs typeface="News Cycle"/>
              <a:sym typeface="News Cycle"/>
            </a:endParaRPr>
          </a:p>
          <a:p>
            <a:pPr indent="-317500" lvl="0" marL="914400" rtl="0" algn="l">
              <a:spcBef>
                <a:spcPts val="0"/>
              </a:spcBef>
              <a:spcAft>
                <a:spcPts val="0"/>
              </a:spcAft>
              <a:buClr>
                <a:srgbClr val="FF0000"/>
              </a:buClr>
              <a:buSzPts val="1400"/>
              <a:buFont typeface="News Cycle"/>
              <a:buChar char="●"/>
            </a:pPr>
            <a:r>
              <a:rPr b="1" i="1" lang="en">
                <a:solidFill>
                  <a:srgbClr val="FF0000"/>
                </a:solidFill>
                <a:latin typeface="News Cycle"/>
                <a:ea typeface="News Cycle"/>
                <a:cs typeface="News Cycle"/>
                <a:sym typeface="News Cycle"/>
              </a:rPr>
              <a:t>No matter what </a:t>
            </a:r>
            <a:r>
              <a:rPr b="1" i="1" lang="en">
                <a:solidFill>
                  <a:srgbClr val="FF0000"/>
                </a:solidFill>
                <a:latin typeface="News Cycle"/>
                <a:ea typeface="News Cycle"/>
                <a:cs typeface="News Cycle"/>
                <a:sym typeface="News Cycle"/>
              </a:rPr>
              <a:t>size</a:t>
            </a:r>
            <a:r>
              <a:rPr b="1" i="1" lang="en">
                <a:solidFill>
                  <a:srgbClr val="FF0000"/>
                </a:solidFill>
                <a:latin typeface="News Cycle"/>
                <a:ea typeface="News Cycle"/>
                <a:cs typeface="News Cycle"/>
                <a:sym typeface="News Cycle"/>
              </a:rPr>
              <a:t> your nonprofit is or who your audience is, these trends will affect you to some degree.</a:t>
            </a:r>
            <a:endParaRPr b="1" i="1">
              <a:solidFill>
                <a:srgbClr val="FF0000"/>
              </a:solidFill>
              <a:latin typeface="News Cycle"/>
              <a:ea typeface="News Cycle"/>
              <a:cs typeface="News Cycle"/>
              <a:sym typeface="News Cycl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0" st="0"/>
                                            </p:txEl>
                                          </p:spTgt>
                                        </p:tgtEl>
                                        <p:attrNameLst>
                                          <p:attrName>style.visibility</p:attrName>
                                        </p:attrNameLst>
                                      </p:cBhvr>
                                      <p:to>
                                        <p:strVal val="visible"/>
                                      </p:to>
                                    </p:set>
                                    <p:animEffect filter="fade" transition="in">
                                      <p:cBhvr>
                                        <p:cTn dur="1000"/>
                                        <p:tgtEl>
                                          <p:spTgt spid="1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 st="1"/>
                                            </p:txEl>
                                          </p:spTgt>
                                        </p:tgtEl>
                                        <p:attrNameLst>
                                          <p:attrName>style.visibility</p:attrName>
                                        </p:attrNameLst>
                                      </p:cBhvr>
                                      <p:to>
                                        <p:strVal val="visible"/>
                                      </p:to>
                                    </p:set>
                                    <p:animEffect filter="fade" transition="in">
                                      <p:cBhvr>
                                        <p:cTn dur="1000"/>
                                        <p:tgtEl>
                                          <p:spTgt spid="1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2" st="2"/>
                                            </p:txEl>
                                          </p:spTgt>
                                        </p:tgtEl>
                                        <p:attrNameLst>
                                          <p:attrName>style.visibility</p:attrName>
                                        </p:attrNameLst>
                                      </p:cBhvr>
                                      <p:to>
                                        <p:strVal val="visible"/>
                                      </p:to>
                                    </p:set>
                                    <p:animEffect filter="fade" transition="in">
                                      <p:cBhvr>
                                        <p:cTn dur="1000"/>
                                        <p:tgtEl>
                                          <p:spTgt spid="1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3" st="3"/>
                                            </p:txEl>
                                          </p:spTgt>
                                        </p:tgtEl>
                                        <p:attrNameLst>
                                          <p:attrName>style.visibility</p:attrName>
                                        </p:attrNameLst>
                                      </p:cBhvr>
                                      <p:to>
                                        <p:strVal val="visible"/>
                                      </p:to>
                                    </p:set>
                                    <p:animEffect filter="fade" transition="in">
                                      <p:cBhvr>
                                        <p:cTn dur="1000"/>
                                        <p:tgtEl>
                                          <p:spTgt spid="10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7"/>
          <p:cNvPicPr preferRelativeResize="0"/>
          <p:nvPr/>
        </p:nvPicPr>
        <p:blipFill>
          <a:blip r:embed="rId3">
            <a:alphaModFix/>
          </a:blip>
          <a:stretch>
            <a:fillRect/>
          </a:stretch>
        </p:blipFill>
        <p:spPr>
          <a:xfrm>
            <a:off x="2700150" y="709125"/>
            <a:ext cx="6136601" cy="3068300"/>
          </a:xfrm>
          <a:prstGeom prst="rect">
            <a:avLst/>
          </a:prstGeom>
          <a:noFill/>
          <a:ln cap="flat" cmpd="sng" w="38100">
            <a:solidFill>
              <a:schemeClr val="dk1"/>
            </a:solidFill>
            <a:prstDash val="solid"/>
            <a:round/>
            <a:headEnd len="sm" w="sm" type="none"/>
            <a:tailEnd len="sm" w="sm" type="none"/>
          </a:ln>
        </p:spPr>
      </p:pic>
      <p:sp>
        <p:nvSpPr>
          <p:cNvPr id="109" name="Google Shape;109;p17"/>
          <p:cNvSpPr txBox="1"/>
          <p:nvPr/>
        </p:nvSpPr>
        <p:spPr>
          <a:xfrm>
            <a:off x="152475" y="488575"/>
            <a:ext cx="23874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u="sng">
                <a:solidFill>
                  <a:schemeClr val="dk1"/>
                </a:solidFill>
                <a:latin typeface="News Cycle"/>
                <a:ea typeface="News Cycle"/>
                <a:cs typeface="News Cycle"/>
                <a:sym typeface="News Cycle"/>
              </a:rPr>
              <a:t>3 FACTORS TO DECIDE YOUR CONTENT:</a:t>
            </a:r>
            <a:endParaRPr b="1" sz="2400" u="sng">
              <a:solidFill>
                <a:schemeClr val="dk1"/>
              </a:solidFill>
              <a:latin typeface="News Cycle"/>
              <a:ea typeface="News Cycle"/>
              <a:cs typeface="News Cycle"/>
              <a:sym typeface="News Cycle"/>
            </a:endParaRPr>
          </a:p>
          <a:p>
            <a:pPr indent="0" lvl="0" marL="0" rtl="0" algn="l">
              <a:spcBef>
                <a:spcPts val="0"/>
              </a:spcBef>
              <a:spcAft>
                <a:spcPts val="0"/>
              </a:spcAft>
              <a:buNone/>
            </a:pPr>
            <a:r>
              <a:t/>
            </a:r>
            <a:endParaRPr b="1" sz="2400">
              <a:solidFill>
                <a:srgbClr val="FF0000"/>
              </a:solidFill>
              <a:latin typeface="News Cycle"/>
              <a:ea typeface="News Cycle"/>
              <a:cs typeface="News Cycle"/>
              <a:sym typeface="News Cycle"/>
            </a:endParaRPr>
          </a:p>
          <a:p>
            <a:pPr indent="0" lvl="0" marL="0" rtl="0" algn="l">
              <a:spcBef>
                <a:spcPts val="0"/>
              </a:spcBef>
              <a:spcAft>
                <a:spcPts val="0"/>
              </a:spcAft>
              <a:buNone/>
            </a:pPr>
            <a:r>
              <a:rPr b="1" lang="en" sz="2400">
                <a:solidFill>
                  <a:srgbClr val="FF0000"/>
                </a:solidFill>
                <a:latin typeface="News Cycle"/>
                <a:ea typeface="News Cycle"/>
                <a:cs typeface="News Cycle"/>
                <a:sym typeface="News Cycle"/>
              </a:rPr>
              <a:t>YOUR CAPACITY</a:t>
            </a:r>
            <a:endParaRPr b="1" sz="2400">
              <a:solidFill>
                <a:srgbClr val="FF0000"/>
              </a:solidFill>
              <a:latin typeface="News Cycle"/>
              <a:ea typeface="News Cycle"/>
              <a:cs typeface="News Cycle"/>
              <a:sym typeface="News Cycle"/>
            </a:endParaRPr>
          </a:p>
          <a:p>
            <a:pPr indent="0" lvl="0" marL="0" rtl="0" algn="l">
              <a:spcBef>
                <a:spcPts val="0"/>
              </a:spcBef>
              <a:spcAft>
                <a:spcPts val="0"/>
              </a:spcAft>
              <a:buNone/>
            </a:pPr>
            <a:r>
              <a:t/>
            </a:r>
            <a:endParaRPr b="1" sz="2400">
              <a:solidFill>
                <a:srgbClr val="FF0000"/>
              </a:solidFill>
              <a:latin typeface="News Cycle"/>
              <a:ea typeface="News Cycle"/>
              <a:cs typeface="News Cycle"/>
              <a:sym typeface="News Cycle"/>
            </a:endParaRPr>
          </a:p>
          <a:p>
            <a:pPr indent="0" lvl="0" marL="0" rtl="0" algn="l">
              <a:spcBef>
                <a:spcPts val="0"/>
              </a:spcBef>
              <a:spcAft>
                <a:spcPts val="0"/>
              </a:spcAft>
              <a:buNone/>
            </a:pPr>
            <a:r>
              <a:rPr b="1" lang="en" sz="2400">
                <a:solidFill>
                  <a:srgbClr val="FF0000"/>
                </a:solidFill>
                <a:latin typeface="News Cycle"/>
                <a:ea typeface="News Cycle"/>
                <a:cs typeface="News Cycle"/>
                <a:sym typeface="News Cycle"/>
              </a:rPr>
              <a:t>YOUR GOALS</a:t>
            </a:r>
            <a:endParaRPr b="1" sz="2400">
              <a:solidFill>
                <a:srgbClr val="FF0000"/>
              </a:solidFill>
              <a:latin typeface="News Cycle"/>
              <a:ea typeface="News Cycle"/>
              <a:cs typeface="News Cycle"/>
              <a:sym typeface="News Cycle"/>
            </a:endParaRPr>
          </a:p>
          <a:p>
            <a:pPr indent="0" lvl="0" marL="0" rtl="0" algn="l">
              <a:spcBef>
                <a:spcPts val="0"/>
              </a:spcBef>
              <a:spcAft>
                <a:spcPts val="0"/>
              </a:spcAft>
              <a:buNone/>
            </a:pPr>
            <a:r>
              <a:t/>
            </a:r>
            <a:endParaRPr b="1" sz="2400">
              <a:solidFill>
                <a:srgbClr val="FF0000"/>
              </a:solidFill>
              <a:latin typeface="News Cycle"/>
              <a:ea typeface="News Cycle"/>
              <a:cs typeface="News Cycle"/>
              <a:sym typeface="News Cycle"/>
            </a:endParaRPr>
          </a:p>
          <a:p>
            <a:pPr indent="0" lvl="0" marL="0" rtl="0" algn="l">
              <a:spcBef>
                <a:spcPts val="0"/>
              </a:spcBef>
              <a:spcAft>
                <a:spcPts val="0"/>
              </a:spcAft>
              <a:buNone/>
            </a:pPr>
            <a:r>
              <a:rPr b="1" lang="en" sz="2400">
                <a:solidFill>
                  <a:srgbClr val="FF0000"/>
                </a:solidFill>
                <a:latin typeface="News Cycle"/>
                <a:ea typeface="News Cycle"/>
                <a:cs typeface="News Cycle"/>
                <a:sym typeface="News Cycle"/>
              </a:rPr>
              <a:t>YOUR AUDIENCE</a:t>
            </a:r>
            <a:endParaRPr b="1" sz="2400">
              <a:solidFill>
                <a:srgbClr val="FF0000"/>
              </a:solidFill>
              <a:latin typeface="News Cycle"/>
              <a:ea typeface="News Cycle"/>
              <a:cs typeface="News Cycle"/>
              <a:sym typeface="News Cycle"/>
            </a:endParaRPr>
          </a:p>
        </p:txBody>
      </p:sp>
      <p:sp>
        <p:nvSpPr>
          <p:cNvPr id="110" name="Google Shape;110;p17"/>
          <p:cNvSpPr txBox="1"/>
          <p:nvPr>
            <p:ph idx="1" type="body"/>
          </p:nvPr>
        </p:nvSpPr>
        <p:spPr>
          <a:xfrm>
            <a:off x="311700" y="441150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FFFFFF"/>
                </a:solidFill>
              </a:rPr>
              <a:t>What Online Content and Engagement Strategies Will Work for My Nonprofit?</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0" st="0"/>
                                            </p:txEl>
                                          </p:spTgt>
                                        </p:tgtEl>
                                        <p:attrNameLst>
                                          <p:attrName>style.visibility</p:attrName>
                                        </p:attrNameLst>
                                      </p:cBhvr>
                                      <p:to>
                                        <p:strVal val="visible"/>
                                      </p:to>
                                    </p:set>
                                    <p:animEffect filter="fade" transition="in">
                                      <p:cBhvr>
                                        <p:cTn dur="1000"/>
                                        <p:tgtEl>
                                          <p:spTgt spid="1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1" st="1"/>
                                            </p:txEl>
                                          </p:spTgt>
                                        </p:tgtEl>
                                        <p:attrNameLst>
                                          <p:attrName>style.visibility</p:attrName>
                                        </p:attrNameLst>
                                      </p:cBhvr>
                                      <p:to>
                                        <p:strVal val="visible"/>
                                      </p:to>
                                    </p:set>
                                    <p:animEffect filter="fade" transition="in">
                                      <p:cBhvr>
                                        <p:cTn dur="1000"/>
                                        <p:tgtEl>
                                          <p:spTgt spid="1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2" st="2"/>
                                            </p:txEl>
                                          </p:spTgt>
                                        </p:tgtEl>
                                        <p:attrNameLst>
                                          <p:attrName>style.visibility</p:attrName>
                                        </p:attrNameLst>
                                      </p:cBhvr>
                                      <p:to>
                                        <p:strVal val="visible"/>
                                      </p:to>
                                    </p:set>
                                    <p:animEffect filter="fade" transition="in">
                                      <p:cBhvr>
                                        <p:cTn dur="1000"/>
                                        <p:tgtEl>
                                          <p:spTgt spid="1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3" st="3"/>
                                            </p:txEl>
                                          </p:spTgt>
                                        </p:tgtEl>
                                        <p:attrNameLst>
                                          <p:attrName>style.visibility</p:attrName>
                                        </p:attrNameLst>
                                      </p:cBhvr>
                                      <p:to>
                                        <p:strVal val="visible"/>
                                      </p:to>
                                    </p:set>
                                    <p:animEffect filter="fade" transition="in">
                                      <p:cBhvr>
                                        <p:cTn dur="1000"/>
                                        <p:tgtEl>
                                          <p:spTgt spid="1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4" st="4"/>
                                            </p:txEl>
                                          </p:spTgt>
                                        </p:tgtEl>
                                        <p:attrNameLst>
                                          <p:attrName>style.visibility</p:attrName>
                                        </p:attrNameLst>
                                      </p:cBhvr>
                                      <p:to>
                                        <p:strVal val="visible"/>
                                      </p:to>
                                    </p:set>
                                    <p:animEffect filter="fade" transition="in">
                                      <p:cBhvr>
                                        <p:cTn dur="1000"/>
                                        <p:tgtEl>
                                          <p:spTgt spid="1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5" st="5"/>
                                            </p:txEl>
                                          </p:spTgt>
                                        </p:tgtEl>
                                        <p:attrNameLst>
                                          <p:attrName>style.visibility</p:attrName>
                                        </p:attrNameLst>
                                      </p:cBhvr>
                                      <p:to>
                                        <p:strVal val="visible"/>
                                      </p:to>
                                    </p:set>
                                    <p:animEffect filter="fade" transition="in">
                                      <p:cBhvr>
                                        <p:cTn dur="1000"/>
                                        <p:tgtEl>
                                          <p:spTgt spid="1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6" st="6"/>
                                            </p:txEl>
                                          </p:spTgt>
                                        </p:tgtEl>
                                        <p:attrNameLst>
                                          <p:attrName>style.visibility</p:attrName>
                                        </p:attrNameLst>
                                      </p:cBhvr>
                                      <p:to>
                                        <p:strVal val="visible"/>
                                      </p:to>
                                    </p:set>
                                    <p:animEffect filter="fade" transition="in">
                                      <p:cBhvr>
                                        <p:cTn dur="1000"/>
                                        <p:tgtEl>
                                          <p:spTgt spid="10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a:off x="7879350" y="61300"/>
            <a:ext cx="1223350" cy="1223350"/>
          </a:xfrm>
          <a:prstGeom prst="rect">
            <a:avLst/>
          </a:prstGeom>
          <a:noFill/>
          <a:ln>
            <a:noFill/>
          </a:ln>
        </p:spPr>
      </p:pic>
      <p:sp>
        <p:nvSpPr>
          <p:cNvPr id="116" name="Google Shape;116;p18"/>
          <p:cNvSpPr/>
          <p:nvPr/>
        </p:nvSpPr>
        <p:spPr>
          <a:xfrm rot="4216965">
            <a:off x="-204406" y="1176521"/>
            <a:ext cx="3336311" cy="2325707"/>
          </a:xfrm>
          <a:prstGeom prst="ellipse">
            <a:avLst/>
          </a:prstGeom>
          <a:solidFill>
            <a:srgbClr val="322A7E">
              <a:alpha val="5754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ph idx="4294967295" type="ctrTitle"/>
          </p:nvPr>
        </p:nvSpPr>
        <p:spPr>
          <a:xfrm>
            <a:off x="710150" y="1128450"/>
            <a:ext cx="3162000" cy="20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Key Questions for Planning Online</a:t>
            </a:r>
            <a:endParaRPr sz="3600"/>
          </a:p>
          <a:p>
            <a:pPr indent="0" lvl="0" marL="0" rtl="0" algn="l">
              <a:spcBef>
                <a:spcPts val="0"/>
              </a:spcBef>
              <a:spcAft>
                <a:spcPts val="0"/>
              </a:spcAft>
              <a:buNone/>
            </a:pPr>
            <a:r>
              <a:rPr lang="en" sz="3600"/>
              <a:t>Engagement</a:t>
            </a:r>
            <a:endParaRPr sz="3600"/>
          </a:p>
        </p:txBody>
      </p:sp>
      <p:sp>
        <p:nvSpPr>
          <p:cNvPr id="118" name="Google Shape;118;p18"/>
          <p:cNvSpPr txBox="1"/>
          <p:nvPr/>
        </p:nvSpPr>
        <p:spPr>
          <a:xfrm>
            <a:off x="3615300" y="503400"/>
            <a:ext cx="4131600" cy="3509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What </a:t>
            </a:r>
            <a:r>
              <a:rPr b="1" lang="en" sz="1800" u="sng">
                <a:solidFill>
                  <a:srgbClr val="FF0000"/>
                </a:solidFill>
                <a:latin typeface="News Cycle"/>
                <a:ea typeface="News Cycle"/>
                <a:cs typeface="News Cycle"/>
                <a:sym typeface="News Cycle"/>
              </a:rPr>
              <a:t>capacity</a:t>
            </a:r>
            <a:r>
              <a:rPr b="1" lang="en" sz="1800">
                <a:latin typeface="News Cycle"/>
                <a:ea typeface="News Cycle"/>
                <a:cs typeface="News Cycle"/>
                <a:sym typeface="News Cycle"/>
              </a:rPr>
              <a:t> do we have for creating content, developing strategy, and measuring impact?</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What </a:t>
            </a:r>
            <a:r>
              <a:rPr b="1" lang="en" sz="1800" u="sng">
                <a:solidFill>
                  <a:srgbClr val="FF0000"/>
                </a:solidFill>
                <a:latin typeface="News Cycle"/>
                <a:ea typeface="News Cycle"/>
                <a:cs typeface="News Cycle"/>
                <a:sym typeface="News Cycle"/>
              </a:rPr>
              <a:t>audience(s)</a:t>
            </a:r>
            <a:r>
              <a:rPr b="1" lang="en" sz="1800">
                <a:latin typeface="News Cycle"/>
                <a:ea typeface="News Cycle"/>
                <a:cs typeface="News Cycle"/>
                <a:sym typeface="News Cycle"/>
              </a:rPr>
              <a:t> are most important to reach for </a:t>
            </a:r>
            <a:r>
              <a:rPr b="1" lang="en" sz="1800" u="sng">
                <a:solidFill>
                  <a:srgbClr val="FF0000"/>
                </a:solidFill>
                <a:latin typeface="News Cycle"/>
                <a:ea typeface="News Cycle"/>
                <a:cs typeface="News Cycle"/>
                <a:sym typeface="News Cycle"/>
              </a:rPr>
              <a:t>our organizational and strategic planning goals</a:t>
            </a:r>
            <a:r>
              <a:rPr b="1" lang="en" sz="1800">
                <a:latin typeface="News Cycle"/>
                <a:ea typeface="News Cycle"/>
                <a:cs typeface="News Cycle"/>
                <a:sym typeface="News Cycle"/>
              </a:rPr>
              <a:t>?</a:t>
            </a:r>
            <a:endParaRPr b="1" sz="1800">
              <a:latin typeface="News Cycle"/>
              <a:ea typeface="News Cycle"/>
              <a:cs typeface="News Cycle"/>
              <a:sym typeface="News Cycle"/>
            </a:endParaRPr>
          </a:p>
          <a:p>
            <a:pPr indent="-342900" lvl="0" marL="457200" rtl="0" algn="l">
              <a:spcBef>
                <a:spcPts val="0"/>
              </a:spcBef>
              <a:spcAft>
                <a:spcPts val="0"/>
              </a:spcAft>
              <a:buSzPts val="1800"/>
              <a:buFont typeface="News Cycle"/>
              <a:buChar char="●"/>
            </a:pPr>
            <a:r>
              <a:rPr b="1" lang="en" sz="1800">
                <a:latin typeface="News Cycle"/>
                <a:ea typeface="News Cycle"/>
                <a:cs typeface="News Cycle"/>
                <a:sym typeface="News Cycle"/>
              </a:rPr>
              <a:t>Are we currently on the </a:t>
            </a:r>
            <a:r>
              <a:rPr b="1" lang="en" sz="1800" u="sng">
                <a:solidFill>
                  <a:srgbClr val="FF0000"/>
                </a:solidFill>
                <a:latin typeface="News Cycle"/>
                <a:ea typeface="News Cycle"/>
                <a:cs typeface="News Cycle"/>
                <a:sym typeface="News Cycle"/>
              </a:rPr>
              <a:t>right platforms</a:t>
            </a:r>
            <a:r>
              <a:rPr b="1" lang="en" sz="1800">
                <a:latin typeface="News Cycle"/>
                <a:ea typeface="News Cycle"/>
                <a:cs typeface="News Cycle"/>
                <a:sym typeface="News Cycle"/>
              </a:rPr>
              <a:t> and using the </a:t>
            </a:r>
            <a:r>
              <a:rPr b="1" lang="en" sz="1800" u="sng">
                <a:solidFill>
                  <a:srgbClr val="FF0000"/>
                </a:solidFill>
                <a:latin typeface="News Cycle"/>
                <a:ea typeface="News Cycle"/>
                <a:cs typeface="News Cycle"/>
                <a:sym typeface="News Cycle"/>
              </a:rPr>
              <a:t>right content</a:t>
            </a:r>
            <a:r>
              <a:rPr b="1" lang="en" sz="1800">
                <a:latin typeface="News Cycle"/>
                <a:ea typeface="News Cycle"/>
                <a:cs typeface="News Cycle"/>
                <a:sym typeface="News Cycle"/>
              </a:rPr>
              <a:t> to engage those audiences?</a:t>
            </a:r>
            <a:endParaRPr b="1" sz="1800">
              <a:latin typeface="News Cycle"/>
              <a:ea typeface="News Cycle"/>
              <a:cs typeface="News Cycle"/>
              <a:sym typeface="News Cycle"/>
            </a:endParaRPr>
          </a:p>
          <a:p>
            <a:pPr indent="-342900" lvl="0" marL="457200" rtl="0" algn="l">
              <a:spcBef>
                <a:spcPts val="0"/>
              </a:spcBef>
              <a:spcAft>
                <a:spcPts val="0"/>
              </a:spcAft>
              <a:buClr>
                <a:srgbClr val="0000FF"/>
              </a:buClr>
              <a:buSzPts val="1800"/>
              <a:buFont typeface="News Cycle"/>
              <a:buChar char="●"/>
            </a:pPr>
            <a:r>
              <a:rPr b="1" lang="en" sz="1800">
                <a:solidFill>
                  <a:srgbClr val="0000FF"/>
                </a:solidFill>
                <a:latin typeface="News Cycle"/>
                <a:ea typeface="News Cycle"/>
                <a:cs typeface="News Cycle"/>
                <a:sym typeface="News Cycle"/>
              </a:rPr>
              <a:t>Do we have the </a:t>
            </a:r>
            <a:r>
              <a:rPr b="1" lang="en" sz="1800">
                <a:solidFill>
                  <a:srgbClr val="0000FF"/>
                </a:solidFill>
                <a:latin typeface="News Cycle"/>
                <a:ea typeface="News Cycle"/>
                <a:cs typeface="News Cycle"/>
                <a:sym typeface="News Cycle"/>
              </a:rPr>
              <a:t>budget, systems,</a:t>
            </a:r>
            <a:r>
              <a:rPr b="1" lang="en" sz="1800">
                <a:solidFill>
                  <a:srgbClr val="0000FF"/>
                </a:solidFill>
                <a:latin typeface="News Cycle"/>
                <a:ea typeface="News Cycle"/>
                <a:cs typeface="News Cycle"/>
                <a:sym typeface="News Cycle"/>
              </a:rPr>
              <a:t> and technical capacity (in-house or hired) to meet our engagement goals?</a:t>
            </a:r>
            <a:endParaRPr b="1" sz="1800">
              <a:solidFill>
                <a:srgbClr val="0000FF"/>
              </a:solidFill>
              <a:latin typeface="News Cycle"/>
              <a:ea typeface="News Cycle"/>
              <a:cs typeface="News Cycle"/>
              <a:sym typeface="News Cycl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xEl>
                                              <p:pRg end="0" st="0"/>
                                            </p:txEl>
                                          </p:spTgt>
                                        </p:tgtEl>
                                        <p:attrNameLst>
                                          <p:attrName>style.visibility</p:attrName>
                                        </p:attrNameLst>
                                      </p:cBhvr>
                                      <p:to>
                                        <p:strVal val="visible"/>
                                      </p:to>
                                    </p:set>
                                    <p:animEffect filter="fade" transition="in">
                                      <p:cBhvr>
                                        <p:cTn dur="1000"/>
                                        <p:tgtEl>
                                          <p:spTgt spid="1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xEl>
                                              <p:pRg end="1" st="1"/>
                                            </p:txEl>
                                          </p:spTgt>
                                        </p:tgtEl>
                                        <p:attrNameLst>
                                          <p:attrName>style.visibility</p:attrName>
                                        </p:attrNameLst>
                                      </p:cBhvr>
                                      <p:to>
                                        <p:strVal val="visible"/>
                                      </p:to>
                                    </p:set>
                                    <p:animEffect filter="fade" transition="in">
                                      <p:cBhvr>
                                        <p:cTn dur="1000"/>
                                        <p:tgtEl>
                                          <p:spTgt spid="1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xEl>
                                              <p:pRg end="2" st="2"/>
                                            </p:txEl>
                                          </p:spTgt>
                                        </p:tgtEl>
                                        <p:attrNameLst>
                                          <p:attrName>style.visibility</p:attrName>
                                        </p:attrNameLst>
                                      </p:cBhvr>
                                      <p:to>
                                        <p:strVal val="visible"/>
                                      </p:to>
                                    </p:set>
                                    <p:animEffect filter="fade" transition="in">
                                      <p:cBhvr>
                                        <p:cTn dur="1000"/>
                                        <p:tgtEl>
                                          <p:spTgt spid="1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xEl>
                                              <p:pRg end="3" st="3"/>
                                            </p:txEl>
                                          </p:spTgt>
                                        </p:tgtEl>
                                        <p:attrNameLst>
                                          <p:attrName>style.visibility</p:attrName>
                                        </p:attrNameLst>
                                      </p:cBhvr>
                                      <p:to>
                                        <p:strVal val="visible"/>
                                      </p:to>
                                    </p:set>
                                    <p:animEffect filter="fade" transition="in">
                                      <p:cBhvr>
                                        <p:cTn dur="1000"/>
                                        <p:tgtEl>
                                          <p:spTgt spid="11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idx="1" type="body"/>
          </p:nvPr>
        </p:nvSpPr>
        <p:spPr>
          <a:xfrm>
            <a:off x="311700" y="4411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Beyond Likes and Views: Moving Your Audience to Action</a:t>
            </a:r>
            <a:endParaRPr>
              <a:solidFill>
                <a:srgbClr val="FFFFFF"/>
              </a:solidFill>
            </a:endParaRPr>
          </a:p>
        </p:txBody>
      </p:sp>
      <p:pic>
        <p:nvPicPr>
          <p:cNvPr id="124" name="Google Shape;124;p19"/>
          <p:cNvPicPr preferRelativeResize="0"/>
          <p:nvPr/>
        </p:nvPicPr>
        <p:blipFill>
          <a:blip r:embed="rId3">
            <a:alphaModFix/>
          </a:blip>
          <a:stretch>
            <a:fillRect/>
          </a:stretch>
        </p:blipFill>
        <p:spPr>
          <a:xfrm>
            <a:off x="7879350" y="61300"/>
            <a:ext cx="1223350" cy="1223350"/>
          </a:xfrm>
          <a:prstGeom prst="rect">
            <a:avLst/>
          </a:prstGeom>
          <a:noFill/>
          <a:ln>
            <a:noFill/>
          </a:ln>
        </p:spPr>
      </p:pic>
      <p:sp>
        <p:nvSpPr>
          <p:cNvPr id="125" name="Google Shape;125;p19"/>
          <p:cNvSpPr txBox="1"/>
          <p:nvPr/>
        </p:nvSpPr>
        <p:spPr>
          <a:xfrm>
            <a:off x="184200" y="3205075"/>
            <a:ext cx="4387800" cy="1046700"/>
          </a:xfrm>
          <a:prstGeom prst="rect">
            <a:avLst/>
          </a:prstGeom>
          <a:solidFill>
            <a:srgbClr val="322A7E">
              <a:alpha val="57540"/>
            </a:srgbClr>
          </a:solid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Lato"/>
                <a:ea typeface="Lato"/>
                <a:cs typeface="Lato"/>
                <a:sym typeface="Lato"/>
              </a:rPr>
              <a:t>CONSUMPTION</a:t>
            </a:r>
            <a:endParaRPr b="1" sz="1800">
              <a:latin typeface="Lato"/>
              <a:ea typeface="Lato"/>
              <a:cs typeface="Lato"/>
              <a:sym typeface="Lato"/>
            </a:endParaRPr>
          </a:p>
          <a:p>
            <a:pPr indent="0" lvl="0" marL="0" rtl="0" algn="ctr">
              <a:spcBef>
                <a:spcPts val="0"/>
              </a:spcBef>
              <a:spcAft>
                <a:spcPts val="0"/>
              </a:spcAft>
              <a:buNone/>
            </a:pPr>
            <a:r>
              <a:t/>
            </a:r>
            <a:endParaRPr sz="1000">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Receiving content or communication to inform or update about your work.</a:t>
            </a:r>
            <a:endParaRPr>
              <a:latin typeface="Lato"/>
              <a:ea typeface="Lato"/>
              <a:cs typeface="Lato"/>
              <a:sym typeface="Lato"/>
            </a:endParaRPr>
          </a:p>
        </p:txBody>
      </p:sp>
      <p:sp>
        <p:nvSpPr>
          <p:cNvPr id="126" name="Google Shape;126;p19"/>
          <p:cNvSpPr txBox="1"/>
          <p:nvPr/>
        </p:nvSpPr>
        <p:spPr>
          <a:xfrm>
            <a:off x="1666200" y="2048400"/>
            <a:ext cx="4387800" cy="1046700"/>
          </a:xfrm>
          <a:prstGeom prst="rect">
            <a:avLst/>
          </a:prstGeom>
          <a:solidFill>
            <a:schemeClr val="accent4"/>
          </a:solid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Lato"/>
                <a:ea typeface="Lato"/>
                <a:cs typeface="Lato"/>
                <a:sym typeface="Lato"/>
              </a:rPr>
              <a:t>ENGAGEMENT</a:t>
            </a:r>
            <a:endParaRPr b="1" sz="1800">
              <a:latin typeface="Lato"/>
              <a:ea typeface="Lato"/>
              <a:cs typeface="Lato"/>
              <a:sym typeface="Lato"/>
            </a:endParaRPr>
          </a:p>
          <a:p>
            <a:pPr indent="0" lvl="0" marL="0" rtl="0" algn="ctr">
              <a:spcBef>
                <a:spcPts val="0"/>
              </a:spcBef>
              <a:spcAft>
                <a:spcPts val="0"/>
              </a:spcAft>
              <a:buNone/>
            </a:pPr>
            <a:r>
              <a:t/>
            </a:r>
            <a:endParaRPr sz="1000">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Online </a:t>
            </a:r>
            <a:r>
              <a:rPr lang="en">
                <a:latin typeface="Lato"/>
                <a:ea typeface="Lato"/>
                <a:cs typeface="Lato"/>
                <a:sym typeface="Lato"/>
              </a:rPr>
              <a:t>content or engagement that invites them to respond, reply, or includes a Call to Action.</a:t>
            </a:r>
            <a:endParaRPr>
              <a:latin typeface="Lato"/>
              <a:ea typeface="Lato"/>
              <a:cs typeface="Lato"/>
              <a:sym typeface="Lato"/>
            </a:endParaRPr>
          </a:p>
        </p:txBody>
      </p:sp>
      <p:sp>
        <p:nvSpPr>
          <p:cNvPr id="127" name="Google Shape;127;p19"/>
          <p:cNvSpPr txBox="1"/>
          <p:nvPr/>
        </p:nvSpPr>
        <p:spPr>
          <a:xfrm>
            <a:off x="3274175" y="625800"/>
            <a:ext cx="4387800" cy="1262100"/>
          </a:xfrm>
          <a:prstGeom prst="rect">
            <a:avLst/>
          </a:prstGeom>
          <a:solidFill>
            <a:schemeClr val="accent5"/>
          </a:solid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Lato"/>
                <a:ea typeface="Lato"/>
                <a:cs typeface="Lato"/>
                <a:sym typeface="Lato"/>
              </a:rPr>
              <a:t>RELATIONSHIP</a:t>
            </a:r>
            <a:endParaRPr b="1" sz="1800">
              <a:latin typeface="Lato"/>
              <a:ea typeface="Lato"/>
              <a:cs typeface="Lato"/>
              <a:sym typeface="Lato"/>
            </a:endParaRPr>
          </a:p>
          <a:p>
            <a:pPr indent="0" lvl="0" marL="0" rtl="0" algn="ctr">
              <a:spcBef>
                <a:spcPts val="0"/>
              </a:spcBef>
              <a:spcAft>
                <a:spcPts val="0"/>
              </a:spcAft>
              <a:buNone/>
            </a:pPr>
            <a:r>
              <a:t/>
            </a:r>
            <a:endParaRPr sz="1000">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Following up with audience members who engage as needed to further involve them in your work or supporting your organization</a:t>
            </a:r>
            <a:r>
              <a:rPr lang="en">
                <a:latin typeface="Lato"/>
                <a:ea typeface="Lato"/>
                <a:cs typeface="Lato"/>
                <a:sym typeface="Lato"/>
              </a:rPr>
              <a:t>.</a:t>
            </a:r>
            <a:endParaRPr>
              <a:latin typeface="Lato"/>
              <a:ea typeface="Lato"/>
              <a:cs typeface="Lato"/>
              <a:sym typeface="Lato"/>
            </a:endParaRPr>
          </a:p>
        </p:txBody>
      </p:sp>
      <p:cxnSp>
        <p:nvCxnSpPr>
          <p:cNvPr id="128" name="Google Shape;128;p19"/>
          <p:cNvCxnSpPr/>
          <p:nvPr/>
        </p:nvCxnSpPr>
        <p:spPr>
          <a:xfrm flipH="1" rot="10800000">
            <a:off x="517800" y="2571750"/>
            <a:ext cx="1148400" cy="640200"/>
          </a:xfrm>
          <a:prstGeom prst="curvedConnector3">
            <a:avLst>
              <a:gd fmla="val 50000" name="adj1"/>
            </a:avLst>
          </a:prstGeom>
          <a:noFill/>
          <a:ln cap="flat" cmpd="sng" w="19050">
            <a:solidFill>
              <a:schemeClr val="dk1"/>
            </a:solidFill>
            <a:prstDash val="solid"/>
            <a:round/>
            <a:headEnd len="med" w="med" type="none"/>
            <a:tailEnd len="med" w="med" type="none"/>
          </a:ln>
        </p:spPr>
      </p:cxnSp>
      <p:cxnSp>
        <p:nvCxnSpPr>
          <p:cNvPr id="129" name="Google Shape;129;p19"/>
          <p:cNvCxnSpPr/>
          <p:nvPr/>
        </p:nvCxnSpPr>
        <p:spPr>
          <a:xfrm flipH="1" rot="10800000">
            <a:off x="2125775" y="1408200"/>
            <a:ext cx="1148400" cy="640200"/>
          </a:xfrm>
          <a:prstGeom prst="curvedConnector3">
            <a:avLst>
              <a:gd fmla="val 50000" name="adj1"/>
            </a:avLst>
          </a:prstGeom>
          <a:noFill/>
          <a:ln cap="flat" cmpd="sng" w="19050">
            <a:solidFill>
              <a:schemeClr val="dk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idx="1" type="body"/>
          </p:nvPr>
        </p:nvSpPr>
        <p:spPr>
          <a:xfrm>
            <a:off x="311700" y="4411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Social Media Alone is NOT an Online Engagement Strategy</a:t>
            </a:r>
            <a:endParaRPr>
              <a:solidFill>
                <a:srgbClr val="FFFFFF"/>
              </a:solidFill>
            </a:endParaRPr>
          </a:p>
        </p:txBody>
      </p:sp>
      <p:pic>
        <p:nvPicPr>
          <p:cNvPr id="135" name="Google Shape;135;p20"/>
          <p:cNvPicPr preferRelativeResize="0"/>
          <p:nvPr/>
        </p:nvPicPr>
        <p:blipFill>
          <a:blip r:embed="rId3">
            <a:alphaModFix/>
          </a:blip>
          <a:stretch>
            <a:fillRect/>
          </a:stretch>
        </p:blipFill>
        <p:spPr>
          <a:xfrm>
            <a:off x="7879350" y="61300"/>
            <a:ext cx="1223350" cy="1223350"/>
          </a:xfrm>
          <a:prstGeom prst="rect">
            <a:avLst/>
          </a:prstGeom>
          <a:noFill/>
          <a:ln>
            <a:noFill/>
          </a:ln>
        </p:spPr>
      </p:pic>
      <p:pic>
        <p:nvPicPr>
          <p:cNvPr id="136" name="Google Shape;136;p20"/>
          <p:cNvPicPr preferRelativeResize="0"/>
          <p:nvPr/>
        </p:nvPicPr>
        <p:blipFill>
          <a:blip r:embed="rId4">
            <a:alphaModFix/>
          </a:blip>
          <a:stretch>
            <a:fillRect/>
          </a:stretch>
        </p:blipFill>
        <p:spPr>
          <a:xfrm>
            <a:off x="510750" y="348350"/>
            <a:ext cx="1088700" cy="1088700"/>
          </a:xfrm>
          <a:prstGeom prst="rect">
            <a:avLst/>
          </a:prstGeom>
          <a:noFill/>
          <a:ln>
            <a:noFill/>
          </a:ln>
        </p:spPr>
      </p:pic>
      <p:pic>
        <p:nvPicPr>
          <p:cNvPr id="137" name="Google Shape;137;p20"/>
          <p:cNvPicPr preferRelativeResize="0"/>
          <p:nvPr/>
        </p:nvPicPr>
        <p:blipFill>
          <a:blip r:embed="rId5">
            <a:alphaModFix/>
          </a:blip>
          <a:stretch>
            <a:fillRect/>
          </a:stretch>
        </p:blipFill>
        <p:spPr>
          <a:xfrm>
            <a:off x="1195500" y="1677525"/>
            <a:ext cx="1149225" cy="1149225"/>
          </a:xfrm>
          <a:prstGeom prst="rect">
            <a:avLst/>
          </a:prstGeom>
          <a:noFill/>
          <a:ln>
            <a:noFill/>
          </a:ln>
        </p:spPr>
      </p:pic>
      <p:pic>
        <p:nvPicPr>
          <p:cNvPr id="138" name="Google Shape;138;p20"/>
          <p:cNvPicPr preferRelativeResize="0"/>
          <p:nvPr/>
        </p:nvPicPr>
        <p:blipFill>
          <a:blip r:embed="rId6">
            <a:alphaModFix/>
          </a:blip>
          <a:stretch>
            <a:fillRect/>
          </a:stretch>
        </p:blipFill>
        <p:spPr>
          <a:xfrm>
            <a:off x="578075" y="3067225"/>
            <a:ext cx="1088700" cy="1082337"/>
          </a:xfrm>
          <a:prstGeom prst="rect">
            <a:avLst/>
          </a:prstGeom>
          <a:noFill/>
          <a:ln>
            <a:noFill/>
          </a:ln>
        </p:spPr>
      </p:pic>
      <p:pic>
        <p:nvPicPr>
          <p:cNvPr id="139" name="Google Shape;139;p20"/>
          <p:cNvPicPr preferRelativeResize="0"/>
          <p:nvPr/>
        </p:nvPicPr>
        <p:blipFill>
          <a:blip r:embed="rId7">
            <a:alphaModFix/>
          </a:blip>
          <a:stretch>
            <a:fillRect/>
          </a:stretch>
        </p:blipFill>
        <p:spPr>
          <a:xfrm>
            <a:off x="2287175" y="523300"/>
            <a:ext cx="1623885" cy="1082326"/>
          </a:xfrm>
          <a:prstGeom prst="rect">
            <a:avLst/>
          </a:prstGeom>
          <a:noFill/>
          <a:ln>
            <a:noFill/>
          </a:ln>
        </p:spPr>
      </p:pic>
      <p:pic>
        <p:nvPicPr>
          <p:cNvPr id="140" name="Google Shape;140;p20"/>
          <p:cNvPicPr preferRelativeResize="0"/>
          <p:nvPr/>
        </p:nvPicPr>
        <p:blipFill>
          <a:blip r:embed="rId8">
            <a:alphaModFix/>
          </a:blip>
          <a:stretch>
            <a:fillRect/>
          </a:stretch>
        </p:blipFill>
        <p:spPr>
          <a:xfrm>
            <a:off x="2287180" y="2710975"/>
            <a:ext cx="1912800" cy="1275200"/>
          </a:xfrm>
          <a:prstGeom prst="rect">
            <a:avLst/>
          </a:prstGeom>
          <a:noFill/>
          <a:ln>
            <a:noFill/>
          </a:ln>
        </p:spPr>
      </p:pic>
      <p:cxnSp>
        <p:nvCxnSpPr>
          <p:cNvPr id="141" name="Google Shape;141;p20"/>
          <p:cNvCxnSpPr/>
          <p:nvPr/>
        </p:nvCxnSpPr>
        <p:spPr>
          <a:xfrm>
            <a:off x="4674625" y="314900"/>
            <a:ext cx="14100" cy="3862800"/>
          </a:xfrm>
          <a:prstGeom prst="straightConnector1">
            <a:avLst/>
          </a:prstGeom>
          <a:noFill/>
          <a:ln cap="flat" cmpd="sng" w="28575">
            <a:solidFill>
              <a:schemeClr val="dk1"/>
            </a:solidFill>
            <a:prstDash val="solid"/>
            <a:round/>
            <a:headEnd len="med" w="med" type="none"/>
            <a:tailEnd len="med" w="med" type="none"/>
          </a:ln>
        </p:spPr>
      </p:cxnSp>
      <p:pic>
        <p:nvPicPr>
          <p:cNvPr id="142" name="Google Shape;142;p20"/>
          <p:cNvPicPr preferRelativeResize="0"/>
          <p:nvPr/>
        </p:nvPicPr>
        <p:blipFill>
          <a:blip r:embed="rId9">
            <a:alphaModFix/>
          </a:blip>
          <a:stretch>
            <a:fillRect/>
          </a:stretch>
        </p:blipFill>
        <p:spPr>
          <a:xfrm>
            <a:off x="4993525" y="348350"/>
            <a:ext cx="714375" cy="714375"/>
          </a:xfrm>
          <a:prstGeom prst="rect">
            <a:avLst/>
          </a:prstGeom>
          <a:noFill/>
          <a:ln>
            <a:noFill/>
          </a:ln>
        </p:spPr>
      </p:pic>
      <p:pic>
        <p:nvPicPr>
          <p:cNvPr id="143" name="Google Shape;143;p20"/>
          <p:cNvPicPr preferRelativeResize="0"/>
          <p:nvPr/>
        </p:nvPicPr>
        <p:blipFill>
          <a:blip r:embed="rId10">
            <a:alphaModFix/>
          </a:blip>
          <a:stretch>
            <a:fillRect/>
          </a:stretch>
        </p:blipFill>
        <p:spPr>
          <a:xfrm>
            <a:off x="6183750" y="1437050"/>
            <a:ext cx="714375" cy="714375"/>
          </a:xfrm>
          <a:prstGeom prst="rect">
            <a:avLst/>
          </a:prstGeom>
          <a:noFill/>
          <a:ln>
            <a:noFill/>
          </a:ln>
        </p:spPr>
      </p:pic>
      <p:pic>
        <p:nvPicPr>
          <p:cNvPr id="144" name="Google Shape;144;p20"/>
          <p:cNvPicPr preferRelativeResize="0"/>
          <p:nvPr/>
        </p:nvPicPr>
        <p:blipFill>
          <a:blip r:embed="rId11">
            <a:alphaModFix/>
          </a:blip>
          <a:stretch>
            <a:fillRect/>
          </a:stretch>
        </p:blipFill>
        <p:spPr>
          <a:xfrm>
            <a:off x="6183750" y="348350"/>
            <a:ext cx="714375" cy="714375"/>
          </a:xfrm>
          <a:prstGeom prst="rect">
            <a:avLst/>
          </a:prstGeom>
          <a:noFill/>
          <a:ln>
            <a:noFill/>
          </a:ln>
        </p:spPr>
      </p:pic>
      <p:pic>
        <p:nvPicPr>
          <p:cNvPr id="145" name="Google Shape;145;p20"/>
          <p:cNvPicPr preferRelativeResize="0"/>
          <p:nvPr/>
        </p:nvPicPr>
        <p:blipFill>
          <a:blip r:embed="rId12">
            <a:alphaModFix/>
          </a:blip>
          <a:stretch>
            <a:fillRect/>
          </a:stretch>
        </p:blipFill>
        <p:spPr>
          <a:xfrm>
            <a:off x="7477400" y="1437050"/>
            <a:ext cx="714375" cy="714375"/>
          </a:xfrm>
          <a:prstGeom prst="rect">
            <a:avLst/>
          </a:prstGeom>
          <a:noFill/>
          <a:ln>
            <a:noFill/>
          </a:ln>
        </p:spPr>
      </p:pic>
      <p:pic>
        <p:nvPicPr>
          <p:cNvPr id="146" name="Google Shape;146;p20"/>
          <p:cNvPicPr preferRelativeResize="0"/>
          <p:nvPr/>
        </p:nvPicPr>
        <p:blipFill>
          <a:blip r:embed="rId13">
            <a:alphaModFix/>
          </a:blip>
          <a:stretch>
            <a:fillRect/>
          </a:stretch>
        </p:blipFill>
        <p:spPr>
          <a:xfrm>
            <a:off x="4993525" y="1437050"/>
            <a:ext cx="714375" cy="714375"/>
          </a:xfrm>
          <a:prstGeom prst="rect">
            <a:avLst/>
          </a:prstGeom>
          <a:noFill/>
          <a:ln>
            <a:noFill/>
          </a:ln>
        </p:spPr>
      </p:pic>
      <p:cxnSp>
        <p:nvCxnSpPr>
          <p:cNvPr id="147" name="Google Shape;147;p20"/>
          <p:cNvCxnSpPr/>
          <p:nvPr/>
        </p:nvCxnSpPr>
        <p:spPr>
          <a:xfrm rot="10800000">
            <a:off x="4674550" y="2418900"/>
            <a:ext cx="4044900" cy="23400"/>
          </a:xfrm>
          <a:prstGeom prst="straightConnector1">
            <a:avLst/>
          </a:prstGeom>
          <a:noFill/>
          <a:ln cap="flat" cmpd="sng" w="28575">
            <a:solidFill>
              <a:schemeClr val="dk1"/>
            </a:solidFill>
            <a:prstDash val="solid"/>
            <a:round/>
            <a:headEnd len="med" w="med" type="none"/>
            <a:tailEnd len="med" w="med" type="none"/>
          </a:ln>
        </p:spPr>
      </p:cxnSp>
      <p:pic>
        <p:nvPicPr>
          <p:cNvPr id="148" name="Google Shape;148;p20"/>
          <p:cNvPicPr preferRelativeResize="0"/>
          <p:nvPr/>
        </p:nvPicPr>
        <p:blipFill>
          <a:blip r:embed="rId14">
            <a:alphaModFix/>
          </a:blip>
          <a:stretch>
            <a:fillRect/>
          </a:stretch>
        </p:blipFill>
        <p:spPr>
          <a:xfrm>
            <a:off x="6492248" y="2920142"/>
            <a:ext cx="894475" cy="1013525"/>
          </a:xfrm>
          <a:prstGeom prst="rect">
            <a:avLst/>
          </a:prstGeom>
          <a:noFill/>
          <a:ln>
            <a:noFill/>
          </a:ln>
        </p:spPr>
      </p:pic>
      <p:pic>
        <p:nvPicPr>
          <p:cNvPr id="149" name="Google Shape;149;p20"/>
          <p:cNvPicPr preferRelativeResize="0"/>
          <p:nvPr/>
        </p:nvPicPr>
        <p:blipFill>
          <a:blip r:embed="rId15">
            <a:alphaModFix/>
          </a:blip>
          <a:stretch>
            <a:fillRect/>
          </a:stretch>
        </p:blipFill>
        <p:spPr>
          <a:xfrm>
            <a:off x="7696563" y="2920140"/>
            <a:ext cx="934125" cy="1058448"/>
          </a:xfrm>
          <a:prstGeom prst="rect">
            <a:avLst/>
          </a:prstGeom>
          <a:noFill/>
          <a:ln>
            <a:noFill/>
          </a:ln>
        </p:spPr>
      </p:pic>
      <p:pic>
        <p:nvPicPr>
          <p:cNvPr id="150" name="Google Shape;150;p20"/>
          <p:cNvPicPr preferRelativeResize="0"/>
          <p:nvPr/>
        </p:nvPicPr>
        <p:blipFill>
          <a:blip r:embed="rId16">
            <a:alphaModFix/>
          </a:blip>
          <a:stretch>
            <a:fillRect/>
          </a:stretch>
        </p:blipFill>
        <p:spPr>
          <a:xfrm>
            <a:off x="4859733" y="3039163"/>
            <a:ext cx="1378627" cy="775475"/>
          </a:xfrm>
          <a:prstGeom prst="rect">
            <a:avLst/>
          </a:prstGeom>
          <a:noFill/>
          <a:ln>
            <a:noFill/>
          </a:ln>
        </p:spPr>
      </p:pic>
      <p:sp>
        <p:nvSpPr>
          <p:cNvPr id="151" name="Google Shape;151;p20"/>
          <p:cNvSpPr/>
          <p:nvPr/>
        </p:nvSpPr>
        <p:spPr>
          <a:xfrm>
            <a:off x="4739013" y="174950"/>
            <a:ext cx="1223400" cy="1149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1"/>
          <p:cNvPicPr preferRelativeResize="0"/>
          <p:nvPr/>
        </p:nvPicPr>
        <p:blipFill>
          <a:blip r:embed="rId3">
            <a:alphaModFix/>
          </a:blip>
          <a:stretch>
            <a:fillRect/>
          </a:stretch>
        </p:blipFill>
        <p:spPr>
          <a:xfrm>
            <a:off x="7879350" y="61300"/>
            <a:ext cx="1223350" cy="1223350"/>
          </a:xfrm>
          <a:prstGeom prst="rect">
            <a:avLst/>
          </a:prstGeom>
          <a:noFill/>
          <a:ln>
            <a:noFill/>
          </a:ln>
        </p:spPr>
      </p:pic>
      <p:sp>
        <p:nvSpPr>
          <p:cNvPr id="157" name="Google Shape;157;p21"/>
          <p:cNvSpPr/>
          <p:nvPr/>
        </p:nvSpPr>
        <p:spPr>
          <a:xfrm rot="4216965">
            <a:off x="-204406" y="1176521"/>
            <a:ext cx="3336311" cy="2325707"/>
          </a:xfrm>
          <a:prstGeom prst="ellipse">
            <a:avLst/>
          </a:prstGeom>
          <a:solidFill>
            <a:srgbClr val="322A7E">
              <a:alpha val="5754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1"/>
          <p:cNvSpPr txBox="1"/>
          <p:nvPr>
            <p:ph idx="4294967295" type="ctrTitle"/>
          </p:nvPr>
        </p:nvSpPr>
        <p:spPr>
          <a:xfrm>
            <a:off x="591175" y="1114450"/>
            <a:ext cx="3162000" cy="20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Social Media </a:t>
            </a:r>
            <a:endParaRPr sz="3600"/>
          </a:p>
          <a:p>
            <a:pPr indent="0" lvl="0" marL="0" rtl="0" algn="l">
              <a:spcBef>
                <a:spcPts val="0"/>
              </a:spcBef>
              <a:spcAft>
                <a:spcPts val="0"/>
              </a:spcAft>
              <a:buNone/>
            </a:pPr>
            <a:r>
              <a:rPr lang="en" sz="3600"/>
              <a:t>is an Entry</a:t>
            </a:r>
            <a:br>
              <a:rPr lang="en" sz="3600"/>
            </a:br>
            <a:r>
              <a:rPr lang="en" sz="3600"/>
              <a:t>Point for</a:t>
            </a:r>
            <a:br>
              <a:rPr lang="en" sz="3600"/>
            </a:br>
            <a:r>
              <a:rPr lang="en" sz="3600"/>
              <a:t>Engagement</a:t>
            </a:r>
            <a:endParaRPr sz="3600"/>
          </a:p>
        </p:txBody>
      </p:sp>
      <p:sp>
        <p:nvSpPr>
          <p:cNvPr id="159" name="Google Shape;159;p21"/>
          <p:cNvSpPr txBox="1"/>
          <p:nvPr/>
        </p:nvSpPr>
        <p:spPr>
          <a:xfrm>
            <a:off x="3328375" y="488725"/>
            <a:ext cx="4446300" cy="3632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News Cycle"/>
              <a:buChar char="●"/>
            </a:pPr>
            <a:r>
              <a:rPr b="1" lang="en" sz="1600">
                <a:latin typeface="News Cycle"/>
                <a:ea typeface="News Cycle"/>
                <a:cs typeface="News Cycle"/>
                <a:sym typeface="News Cycle"/>
              </a:rPr>
              <a:t>Social Media can be your “hook” to get people interested in your organization; deeper engagement comes from clearly defining what steps they can take next to get involved.</a:t>
            </a:r>
            <a:endParaRPr b="1" sz="1600">
              <a:latin typeface="News Cycle"/>
              <a:ea typeface="News Cycle"/>
              <a:cs typeface="News Cycle"/>
              <a:sym typeface="News Cycle"/>
            </a:endParaRPr>
          </a:p>
          <a:p>
            <a:pPr indent="-330200" lvl="0" marL="457200" rtl="0" algn="l">
              <a:spcBef>
                <a:spcPts val="0"/>
              </a:spcBef>
              <a:spcAft>
                <a:spcPts val="0"/>
              </a:spcAft>
              <a:buSzPts val="1600"/>
              <a:buFont typeface="News Cycle"/>
              <a:buChar char="●"/>
            </a:pPr>
            <a:r>
              <a:rPr b="1" lang="en" sz="1600">
                <a:latin typeface="News Cycle"/>
                <a:ea typeface="News Cycle"/>
                <a:cs typeface="News Cycle"/>
                <a:sym typeface="News Cycle"/>
              </a:rPr>
              <a:t>Some common next steps could be:</a:t>
            </a:r>
            <a:endParaRPr b="1" sz="1600">
              <a:latin typeface="News Cycle"/>
              <a:ea typeface="News Cycle"/>
              <a:cs typeface="News Cycle"/>
              <a:sym typeface="News Cycle"/>
            </a:endParaRPr>
          </a:p>
          <a:p>
            <a:pPr indent="-330200" lvl="1" marL="914400" rtl="0" algn="l">
              <a:spcBef>
                <a:spcPts val="0"/>
              </a:spcBef>
              <a:spcAft>
                <a:spcPts val="0"/>
              </a:spcAft>
              <a:buSzPts val="1600"/>
              <a:buFont typeface="News Cycle"/>
              <a:buChar char="○"/>
            </a:pPr>
            <a:r>
              <a:rPr b="1" lang="en" sz="1600">
                <a:latin typeface="News Cycle"/>
                <a:ea typeface="News Cycle"/>
                <a:cs typeface="News Cycle"/>
                <a:sym typeface="News Cycle"/>
              </a:rPr>
              <a:t>Signing up for a newsletter (even better if you have segments set up);</a:t>
            </a:r>
            <a:endParaRPr b="1" sz="1600">
              <a:latin typeface="News Cycle"/>
              <a:ea typeface="News Cycle"/>
              <a:cs typeface="News Cycle"/>
              <a:sym typeface="News Cycle"/>
            </a:endParaRPr>
          </a:p>
          <a:p>
            <a:pPr indent="-330200" lvl="1" marL="914400" rtl="0" algn="l">
              <a:spcBef>
                <a:spcPts val="0"/>
              </a:spcBef>
              <a:spcAft>
                <a:spcPts val="0"/>
              </a:spcAft>
              <a:buSzPts val="1600"/>
              <a:buFont typeface="News Cycle"/>
              <a:buChar char="○"/>
            </a:pPr>
            <a:r>
              <a:rPr b="1" lang="en" sz="1600">
                <a:latin typeface="News Cycle"/>
                <a:ea typeface="News Cycle"/>
                <a:cs typeface="News Cycle"/>
                <a:sym typeface="News Cycle"/>
              </a:rPr>
              <a:t>Asking them to take specific action (contacting a local official, sharing content, contacting your staff);</a:t>
            </a:r>
            <a:endParaRPr b="1" sz="1600">
              <a:latin typeface="News Cycle"/>
              <a:ea typeface="News Cycle"/>
              <a:cs typeface="News Cycle"/>
              <a:sym typeface="News Cycle"/>
            </a:endParaRPr>
          </a:p>
          <a:p>
            <a:pPr indent="-330200" lvl="1" marL="914400" rtl="0" algn="l">
              <a:spcBef>
                <a:spcPts val="0"/>
              </a:spcBef>
              <a:spcAft>
                <a:spcPts val="0"/>
              </a:spcAft>
              <a:buSzPts val="1600"/>
              <a:buFont typeface="News Cycle"/>
              <a:buChar char="○"/>
            </a:pPr>
            <a:r>
              <a:rPr b="1" lang="en" sz="1600">
                <a:latin typeface="News Cycle"/>
                <a:ea typeface="News Cycle"/>
                <a:cs typeface="News Cycle"/>
                <a:sym typeface="News Cycle"/>
              </a:rPr>
              <a:t>Visiting a specific related page on your website;</a:t>
            </a:r>
            <a:endParaRPr b="1" sz="1600">
              <a:latin typeface="News Cycle"/>
              <a:ea typeface="News Cycle"/>
              <a:cs typeface="News Cycle"/>
              <a:sym typeface="News Cycle"/>
            </a:endParaRPr>
          </a:p>
          <a:p>
            <a:pPr indent="-330200" lvl="1" marL="914400" rtl="0" algn="l">
              <a:spcBef>
                <a:spcPts val="0"/>
              </a:spcBef>
              <a:spcAft>
                <a:spcPts val="0"/>
              </a:spcAft>
              <a:buSzPts val="1600"/>
              <a:buFont typeface="News Cycle"/>
              <a:buChar char="○"/>
            </a:pPr>
            <a:r>
              <a:rPr b="1" lang="en" sz="1600">
                <a:latin typeface="News Cycle"/>
                <a:ea typeface="News Cycle"/>
                <a:cs typeface="News Cycle"/>
                <a:sym typeface="News Cycle"/>
              </a:rPr>
              <a:t>Donating to a fundraising campaign;</a:t>
            </a:r>
            <a:endParaRPr b="1" sz="1600">
              <a:latin typeface="News Cycle"/>
              <a:ea typeface="News Cycle"/>
              <a:cs typeface="News Cycle"/>
              <a:sym typeface="News Cycle"/>
            </a:endParaRPr>
          </a:p>
          <a:p>
            <a:pPr indent="-330200" lvl="1" marL="914400" rtl="0" algn="l">
              <a:spcBef>
                <a:spcPts val="0"/>
              </a:spcBef>
              <a:spcAft>
                <a:spcPts val="0"/>
              </a:spcAft>
              <a:buSzPts val="1600"/>
              <a:buFont typeface="News Cycle"/>
              <a:buChar char="○"/>
            </a:pPr>
            <a:r>
              <a:rPr b="1" lang="en" sz="1600">
                <a:latin typeface="News Cycle"/>
                <a:ea typeface="News Cycle"/>
                <a:cs typeface="News Cycle"/>
                <a:sym typeface="News Cycle"/>
              </a:rPr>
              <a:t>Confirming interest in volunteering;</a:t>
            </a:r>
            <a:endParaRPr b="1" sz="1600">
              <a:latin typeface="News Cycle"/>
              <a:ea typeface="News Cycle"/>
              <a:cs typeface="News Cycle"/>
              <a:sym typeface="News Cycl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0" st="0"/>
                                            </p:txEl>
                                          </p:spTgt>
                                        </p:tgtEl>
                                        <p:attrNameLst>
                                          <p:attrName>style.visibility</p:attrName>
                                        </p:attrNameLst>
                                      </p:cBhvr>
                                      <p:to>
                                        <p:strVal val="visible"/>
                                      </p:to>
                                    </p:set>
                                    <p:animEffect filter="fade" transition="in">
                                      <p:cBhvr>
                                        <p:cTn dur="1000"/>
                                        <p:tgtEl>
                                          <p:spTgt spid="1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1" st="1"/>
                                            </p:txEl>
                                          </p:spTgt>
                                        </p:tgtEl>
                                        <p:attrNameLst>
                                          <p:attrName>style.visibility</p:attrName>
                                        </p:attrNameLst>
                                      </p:cBhvr>
                                      <p:to>
                                        <p:strVal val="visible"/>
                                      </p:to>
                                    </p:set>
                                    <p:animEffect filter="fade" transition="in">
                                      <p:cBhvr>
                                        <p:cTn dur="1000"/>
                                        <p:tgtEl>
                                          <p:spTgt spid="15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2" st="2"/>
                                            </p:txEl>
                                          </p:spTgt>
                                        </p:tgtEl>
                                        <p:attrNameLst>
                                          <p:attrName>style.visibility</p:attrName>
                                        </p:attrNameLst>
                                      </p:cBhvr>
                                      <p:to>
                                        <p:strVal val="visible"/>
                                      </p:to>
                                    </p:set>
                                    <p:animEffect filter="fade" transition="in">
                                      <p:cBhvr>
                                        <p:cTn dur="1000"/>
                                        <p:tgtEl>
                                          <p:spTgt spid="15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3" st="3"/>
                                            </p:txEl>
                                          </p:spTgt>
                                        </p:tgtEl>
                                        <p:attrNameLst>
                                          <p:attrName>style.visibility</p:attrName>
                                        </p:attrNameLst>
                                      </p:cBhvr>
                                      <p:to>
                                        <p:strVal val="visible"/>
                                      </p:to>
                                    </p:set>
                                    <p:animEffect filter="fade" transition="in">
                                      <p:cBhvr>
                                        <p:cTn dur="1000"/>
                                        <p:tgtEl>
                                          <p:spTgt spid="15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4" st="4"/>
                                            </p:txEl>
                                          </p:spTgt>
                                        </p:tgtEl>
                                        <p:attrNameLst>
                                          <p:attrName>style.visibility</p:attrName>
                                        </p:attrNameLst>
                                      </p:cBhvr>
                                      <p:to>
                                        <p:strVal val="visible"/>
                                      </p:to>
                                    </p:set>
                                    <p:animEffect filter="fade" transition="in">
                                      <p:cBhvr>
                                        <p:cTn dur="1000"/>
                                        <p:tgtEl>
                                          <p:spTgt spid="15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5" st="5"/>
                                            </p:txEl>
                                          </p:spTgt>
                                        </p:tgtEl>
                                        <p:attrNameLst>
                                          <p:attrName>style.visibility</p:attrName>
                                        </p:attrNameLst>
                                      </p:cBhvr>
                                      <p:to>
                                        <p:strVal val="visible"/>
                                      </p:to>
                                    </p:set>
                                    <p:animEffect filter="fade" transition="in">
                                      <p:cBhvr>
                                        <p:cTn dur="1000"/>
                                        <p:tgtEl>
                                          <p:spTgt spid="15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6" st="6"/>
                                            </p:txEl>
                                          </p:spTgt>
                                        </p:tgtEl>
                                        <p:attrNameLst>
                                          <p:attrName>style.visibility</p:attrName>
                                        </p:attrNameLst>
                                      </p:cBhvr>
                                      <p:to>
                                        <p:strVal val="visible"/>
                                      </p:to>
                                    </p:set>
                                    <p:animEffect filter="fade" transition="in">
                                      <p:cBhvr>
                                        <p:cTn dur="1000"/>
                                        <p:tgtEl>
                                          <p:spTgt spid="15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